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60" r:id="rId4"/>
    <p:sldId id="261" r:id="rId5"/>
    <p:sldId id="258"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93" r:id="rId32"/>
    <p:sldId id="287" r:id="rId33"/>
    <p:sldId id="288" r:id="rId34"/>
    <p:sldId id="289" r:id="rId35"/>
    <p:sldId id="303" r:id="rId36"/>
    <p:sldId id="292" r:id="rId37"/>
    <p:sldId id="291" r:id="rId38"/>
    <p:sldId id="305" r:id="rId39"/>
    <p:sldId id="304" r:id="rId40"/>
    <p:sldId id="290" r:id="rId41"/>
    <p:sldId id="294" r:id="rId42"/>
    <p:sldId id="295" r:id="rId43"/>
    <p:sldId id="296" r:id="rId44"/>
    <p:sldId id="298" r:id="rId45"/>
    <p:sldId id="299" r:id="rId46"/>
    <p:sldId id="297" r:id="rId47"/>
    <p:sldId id="300" r:id="rId48"/>
    <p:sldId id="301" r:id="rId49"/>
    <p:sldId id="302" r:id="rId50"/>
    <p:sldId id="306" r:id="rId51"/>
    <p:sldId id="307" r:id="rId52"/>
    <p:sldId id="308" r:id="rId53"/>
    <p:sldId id="309" r:id="rId54"/>
    <p:sldId id="310" r:id="rId55"/>
    <p:sldId id="311" r:id="rId56"/>
    <p:sldId id="312" r:id="rId57"/>
    <p:sldId id="313" r:id="rId58"/>
    <p:sldId id="317" r:id="rId59"/>
    <p:sldId id="316" r:id="rId60"/>
    <p:sldId id="314"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14" autoAdjust="0"/>
  </p:normalViewPr>
  <p:slideViewPr>
    <p:cSldViewPr>
      <p:cViewPr varScale="1">
        <p:scale>
          <a:sx n="88" d="100"/>
          <a:sy n="88" d="100"/>
        </p:scale>
        <p:origin x="-5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65390-398C-490B-85D4-935974424B3E}" type="datetimeFigureOut">
              <a:rPr lang="en-GB" smtClean="0"/>
              <a:pPr/>
              <a:t>28/04/2011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3871E-0D2A-463A-ABCD-4D531468CC8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3871E-0D2A-463A-ABCD-4D531468CC8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3871E-0D2A-463A-ABCD-4D531468CC87}"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3871E-0D2A-463A-ABCD-4D531468CC87}"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61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53871E-0D2A-463A-ABCD-4D531468CC8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8D381-0BC2-4997-B6A5-5FC64D5F0D83}" type="datetimeFigureOut">
              <a:rPr lang="en-GB" smtClean="0"/>
              <a:pPr/>
              <a:t>28/04/2011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BD8CA2-81E4-4958-81CC-32C4B90F26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tile tx="0" ty="0" sx="91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8D381-0BC2-4997-B6A5-5FC64D5F0D83}" type="datetimeFigureOut">
              <a:rPr lang="en-GB" smtClean="0"/>
              <a:pPr/>
              <a:t>28/04/2011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8CA2-81E4-4958-81CC-32C4B90F26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1.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4.jpeg"/><Relationship Id="rId7" Type="http://schemas.openxmlformats.org/officeDocument/2006/relationships/image" Target="../media/image8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86.jpeg"/><Relationship Id="rId10" Type="http://schemas.openxmlformats.org/officeDocument/2006/relationships/image" Target="../media/image68.jpeg"/><Relationship Id="rId4" Type="http://schemas.openxmlformats.org/officeDocument/2006/relationships/image" Target="../media/image85.jpeg"/><Relationship Id="rId9" Type="http://schemas.openxmlformats.org/officeDocument/2006/relationships/image" Target="../media/image89.jpeg"/></Relationships>
</file>

<file path=ppt/slides/_rels/slide22.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jpeg"/></Relationships>
</file>

<file path=ppt/slides/_rels/slide2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3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file:///C:\Users\Bob\Documents\Any%20Video%20Converter\WMV\Clay%20Wheel%20Forge%20%5bwww.keepvid.com%5d_WMV%20V9.wmv" TargetMode="External"/><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37.xml.rels><?xml version="1.0" encoding="UTF-8" standalone="yes"?>
<Relationships xmlns="http://schemas.openxmlformats.org/package/2006/relationships"><Relationship Id="rId3" Type="http://schemas.openxmlformats.org/officeDocument/2006/relationships/image" Target="../media/image123.jpeg"/><Relationship Id="rId7" Type="http://schemas.openxmlformats.org/officeDocument/2006/relationships/image" Target="../media/image12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38.xml.rels><?xml version="1.0" encoding="UTF-8" standalone="yes"?>
<Relationships xmlns="http://schemas.openxmlformats.org/package/2006/relationships"><Relationship Id="rId3" Type="http://schemas.openxmlformats.org/officeDocument/2006/relationships/image" Target="../media/image128.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9.gi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file:///C:\Users\Bob\Documents\Any%20Video%20Converter\WMV\Bulldog%20Tools%20Factory%20Tour,%20Wigan%20%5bwww.keepvid.com%5d_WMV%20V9.wmv" TargetMode="External"/><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42.jpeg"/><Relationship Id="rId3" Type="http://schemas.openxmlformats.org/officeDocument/2006/relationships/image" Target="../media/image137.jpeg"/><Relationship Id="rId7" Type="http://schemas.openxmlformats.org/officeDocument/2006/relationships/image" Target="../media/image14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5517232"/>
            <a:ext cx="6400800" cy="1032520"/>
          </a:xfrm>
        </p:spPr>
        <p:txBody>
          <a:bodyPr>
            <a:normAutofit fontScale="92500" lnSpcReduction="10000"/>
          </a:bodyPr>
          <a:lstStyle/>
          <a:p>
            <a:r>
              <a:rPr lang="en-GB" b="1" dirty="0" smtClean="0">
                <a:ln w="12700">
                  <a:solidFill>
                    <a:schemeClr val="accent3">
                      <a:lumMod val="75000"/>
                    </a:schemeClr>
                  </a:solidFill>
                  <a:prstDash val="solid"/>
                </a:ln>
                <a:solidFill>
                  <a:schemeClr val="bg2">
                    <a:lumMod val="25000"/>
                  </a:schemeClr>
                </a:solidFill>
                <a:effectLst>
                  <a:outerShdw blurRad="41275" dist="20320" dir="1800000" algn="tl" rotWithShape="0">
                    <a:srgbClr val="000000">
                      <a:alpha val="40000"/>
                    </a:srgbClr>
                  </a:outerShdw>
                </a:effectLst>
              </a:rPr>
              <a:t>Bob Burgess Heytesbury Wilts</a:t>
            </a:r>
          </a:p>
          <a:p>
            <a:r>
              <a:rPr lang="en-GB" b="1" dirty="0" smtClean="0">
                <a:ln w="12700">
                  <a:solidFill>
                    <a:schemeClr val="accent3">
                      <a:lumMod val="75000"/>
                    </a:schemeClr>
                  </a:solidFill>
                  <a:prstDash val="solid"/>
                </a:ln>
                <a:solidFill>
                  <a:schemeClr val="bg2">
                    <a:lumMod val="25000"/>
                  </a:schemeClr>
                </a:solidFill>
                <a:effectLst>
                  <a:outerShdw blurRad="41275" dist="20320" dir="1800000" algn="tl" rotWithShape="0">
                    <a:srgbClr val="000000">
                      <a:alpha val="40000"/>
                    </a:srgbClr>
                  </a:outerShdw>
                </a:effectLst>
              </a:rPr>
              <a:t>www.billhooks.co.uk</a:t>
            </a:r>
            <a:endParaRPr lang="en-GB" b="1" dirty="0">
              <a:ln w="12700">
                <a:solidFill>
                  <a:schemeClr val="accent3">
                    <a:lumMod val="75000"/>
                  </a:schemeClr>
                </a:solidFill>
                <a:prstDash val="solid"/>
              </a:ln>
              <a:solidFill>
                <a:schemeClr val="bg2">
                  <a:lumMod val="2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331640" y="404664"/>
            <a:ext cx="6264696" cy="4968552"/>
          </a:xfrm>
          <a:prstGeom prst="rect">
            <a:avLst/>
          </a:prstGeom>
          <a:noFill/>
        </p:spPr>
        <p:txBody>
          <a:bodyPr wrap="square" rtlCol="0">
            <a:prstTxWarp prst="textButtonPour">
              <a:avLst/>
            </a:prstTxWarp>
            <a:spAutoFit/>
          </a:bodyPr>
          <a:lstStyle/>
          <a:p>
            <a:pPr algn="ctr"/>
            <a:r>
              <a:rPr lang="en-GB" sz="7200" dirty="0" smtClean="0">
                <a:ln w="18415" cmpd="sng">
                  <a:solidFill>
                    <a:schemeClr val="accent3">
                      <a:lumMod val="50000"/>
                    </a:schemeClr>
                  </a:solidFill>
                  <a:prstDash val="solid"/>
                </a:ln>
                <a:solidFill>
                  <a:schemeClr val="accent6">
                    <a:lumMod val="50000"/>
                  </a:schemeClr>
                </a:solidFill>
                <a:effectLst>
                  <a:outerShdw blurRad="63500" dir="3600000" algn="tl" rotWithShape="0">
                    <a:srgbClr val="000000">
                      <a:alpha val="70000"/>
                    </a:srgbClr>
                  </a:outerShdw>
                </a:effectLst>
                <a:latin typeface="Perpetua" pitchFamily="18" charset="0"/>
              </a:rPr>
              <a:t>A Load </a:t>
            </a:r>
          </a:p>
          <a:p>
            <a:pPr algn="ctr"/>
            <a:r>
              <a:rPr lang="en-GB" sz="7200" dirty="0" smtClean="0">
                <a:ln w="18415" cmpd="sng">
                  <a:solidFill>
                    <a:schemeClr val="accent3">
                      <a:lumMod val="50000"/>
                    </a:schemeClr>
                  </a:solidFill>
                  <a:prstDash val="solid"/>
                </a:ln>
                <a:solidFill>
                  <a:schemeClr val="accent6">
                    <a:lumMod val="50000"/>
                  </a:schemeClr>
                </a:solidFill>
                <a:effectLst>
                  <a:outerShdw blurRad="63500" dir="3600000" algn="tl" rotWithShape="0">
                    <a:srgbClr val="000000">
                      <a:alpha val="70000"/>
                    </a:srgbClr>
                  </a:outerShdw>
                </a:effectLst>
                <a:latin typeface="Perpetua" pitchFamily="18" charset="0"/>
              </a:rPr>
              <a:t>Of Old</a:t>
            </a:r>
          </a:p>
          <a:p>
            <a:pPr algn="ctr"/>
            <a:r>
              <a:rPr lang="en-GB" sz="7200" dirty="0" smtClean="0">
                <a:ln w="18415" cmpd="sng">
                  <a:solidFill>
                    <a:schemeClr val="accent3">
                      <a:lumMod val="50000"/>
                    </a:schemeClr>
                  </a:solidFill>
                  <a:prstDash val="solid"/>
                </a:ln>
                <a:solidFill>
                  <a:schemeClr val="accent6">
                    <a:lumMod val="50000"/>
                  </a:schemeClr>
                </a:solidFill>
                <a:effectLst>
                  <a:outerShdw blurRad="63500" dir="3600000" algn="tl" rotWithShape="0">
                    <a:srgbClr val="000000">
                      <a:alpha val="70000"/>
                    </a:srgbClr>
                  </a:outerShdw>
                </a:effectLst>
                <a:latin typeface="Perpetua" pitchFamily="18" charset="0"/>
              </a:rPr>
              <a:t>Billhooks</a:t>
            </a:r>
            <a:endParaRPr lang="en-GB" sz="7200" dirty="0">
              <a:ln w="18415" cmpd="sng">
                <a:solidFill>
                  <a:schemeClr val="accent3">
                    <a:lumMod val="50000"/>
                  </a:schemeClr>
                </a:solidFill>
                <a:prstDash val="solid"/>
              </a:ln>
              <a:solidFill>
                <a:schemeClr val="accent6">
                  <a:lumMod val="50000"/>
                </a:schemeClr>
              </a:solidFill>
              <a:effectLst>
                <a:outerShdw blurRad="63500" dir="3600000" algn="tl" rotWithShape="0">
                  <a:srgbClr val="000000">
                    <a:alpha val="70000"/>
                  </a:srgbClr>
                </a:outerShdw>
              </a:effectLst>
              <a:latin typeface="Perpet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20080"/>
          </a:xfrm>
        </p:spPr>
        <p:txBody>
          <a:bodyPr>
            <a:normAutofit fontScale="90000"/>
          </a:bodyPr>
          <a:lstStyle/>
          <a:p>
            <a:r>
              <a:rPr lang="en-GB" dirty="0" smtClean="0"/>
              <a:t>History 4</a:t>
            </a:r>
            <a:endParaRPr lang="en-GB" dirty="0"/>
          </a:p>
        </p:txBody>
      </p:sp>
      <p:pic>
        <p:nvPicPr>
          <p:cNvPr id="4" name="Picture 3" descr="Anglo Saxon (Tiberius) 11th century February 2a.jpg"/>
          <p:cNvPicPr>
            <a:picLocks noChangeAspect="1"/>
          </p:cNvPicPr>
          <p:nvPr/>
        </p:nvPicPr>
        <p:blipFill>
          <a:blip r:embed="rId3" cstate="print"/>
          <a:stretch>
            <a:fillRect/>
          </a:stretch>
        </p:blipFill>
        <p:spPr>
          <a:xfrm>
            <a:off x="6228184" y="1196752"/>
            <a:ext cx="2529123" cy="2376264"/>
          </a:xfrm>
          <a:prstGeom prst="rect">
            <a:avLst/>
          </a:prstGeom>
        </p:spPr>
      </p:pic>
      <p:pic>
        <p:nvPicPr>
          <p:cNvPr id="5" name="Picture 4" descr="Anglo Saxon (Julius) 11th century February 2c.jpg"/>
          <p:cNvPicPr>
            <a:picLocks noChangeAspect="1"/>
          </p:cNvPicPr>
          <p:nvPr/>
        </p:nvPicPr>
        <p:blipFill>
          <a:blip r:embed="rId4" cstate="print"/>
          <a:stretch>
            <a:fillRect/>
          </a:stretch>
        </p:blipFill>
        <p:spPr>
          <a:xfrm>
            <a:off x="539552" y="1196752"/>
            <a:ext cx="2543175" cy="2362200"/>
          </a:xfrm>
          <a:prstGeom prst="rect">
            <a:avLst/>
          </a:prstGeom>
        </p:spPr>
      </p:pic>
      <p:pic>
        <p:nvPicPr>
          <p:cNvPr id="6" name="Picture 5" descr="Anglo Saxon (Julius) 11th century February 2b.jpg"/>
          <p:cNvPicPr>
            <a:picLocks noChangeAspect="1"/>
          </p:cNvPicPr>
          <p:nvPr/>
        </p:nvPicPr>
        <p:blipFill>
          <a:blip r:embed="rId5" cstate="print"/>
          <a:stretch>
            <a:fillRect/>
          </a:stretch>
        </p:blipFill>
        <p:spPr>
          <a:xfrm>
            <a:off x="3563888" y="1196752"/>
            <a:ext cx="2100149" cy="2376264"/>
          </a:xfrm>
          <a:prstGeom prst="rect">
            <a:avLst/>
          </a:prstGeom>
        </p:spPr>
      </p:pic>
      <p:pic>
        <p:nvPicPr>
          <p:cNvPr id="8" name="Picture 7" descr="Anglo Saxon (Julius) 11th century February 2a.jpg"/>
          <p:cNvPicPr>
            <a:picLocks noChangeAspect="1"/>
          </p:cNvPicPr>
          <p:nvPr/>
        </p:nvPicPr>
        <p:blipFill>
          <a:blip r:embed="rId6" cstate="print"/>
          <a:stretch>
            <a:fillRect/>
          </a:stretch>
        </p:blipFill>
        <p:spPr>
          <a:xfrm>
            <a:off x="899592" y="3933056"/>
            <a:ext cx="1154565" cy="2390023"/>
          </a:xfrm>
          <a:prstGeom prst="rect">
            <a:avLst/>
          </a:prstGeom>
        </p:spPr>
      </p:pic>
      <p:pic>
        <p:nvPicPr>
          <p:cNvPr id="9" name="Picture 8" descr="Anglo Saxon (Tiberius) 11th century February 2b.jpg"/>
          <p:cNvPicPr>
            <a:picLocks noChangeAspect="1"/>
          </p:cNvPicPr>
          <p:nvPr/>
        </p:nvPicPr>
        <p:blipFill>
          <a:blip r:embed="rId7" cstate="print"/>
          <a:stretch>
            <a:fillRect/>
          </a:stretch>
        </p:blipFill>
        <p:spPr>
          <a:xfrm>
            <a:off x="2627784" y="3933056"/>
            <a:ext cx="1812452" cy="2448272"/>
          </a:xfrm>
          <a:prstGeom prst="rect">
            <a:avLst/>
          </a:prstGeom>
        </p:spPr>
      </p:pic>
      <p:sp>
        <p:nvSpPr>
          <p:cNvPr id="10" name="TextBox 9"/>
          <p:cNvSpPr txBox="1"/>
          <p:nvPr/>
        </p:nvSpPr>
        <p:spPr>
          <a:xfrm>
            <a:off x="4788024" y="3861048"/>
            <a:ext cx="4176464" cy="646331"/>
          </a:xfrm>
          <a:prstGeom prst="rect">
            <a:avLst/>
          </a:prstGeom>
          <a:noFill/>
        </p:spPr>
        <p:txBody>
          <a:bodyPr wrap="square" rtlCol="0">
            <a:spAutoFit/>
          </a:bodyPr>
          <a:lstStyle/>
          <a:p>
            <a:pPr algn="ctr"/>
            <a:r>
              <a:rPr lang="en-GB" dirty="0" smtClean="0"/>
              <a:t>Details from Julius and Tiberius Calendars compared to modern French</a:t>
            </a:r>
            <a:endParaRPr lang="en-GB" dirty="0"/>
          </a:p>
        </p:txBody>
      </p:sp>
      <p:pic>
        <p:nvPicPr>
          <p:cNvPr id="14" name="Picture 13" descr="Pupidon 1.jpg"/>
          <p:cNvPicPr>
            <a:picLocks noChangeAspect="1"/>
          </p:cNvPicPr>
          <p:nvPr/>
        </p:nvPicPr>
        <p:blipFill>
          <a:blip r:embed="rId8" cstate="print"/>
          <a:stretch>
            <a:fillRect/>
          </a:stretch>
        </p:blipFill>
        <p:spPr>
          <a:xfrm>
            <a:off x="4788024" y="4653136"/>
            <a:ext cx="1734840" cy="1301130"/>
          </a:xfrm>
          <a:prstGeom prst="rect">
            <a:avLst/>
          </a:prstGeom>
        </p:spPr>
      </p:pic>
      <p:pic>
        <p:nvPicPr>
          <p:cNvPr id="15" name="Picture 14" descr="query French from USA.jpg"/>
          <p:cNvPicPr>
            <a:picLocks noChangeAspect="1"/>
          </p:cNvPicPr>
          <p:nvPr/>
        </p:nvPicPr>
        <p:blipFill>
          <a:blip r:embed="rId9" cstate="print"/>
          <a:stretch>
            <a:fillRect/>
          </a:stretch>
        </p:blipFill>
        <p:spPr>
          <a:xfrm>
            <a:off x="6732240" y="4941168"/>
            <a:ext cx="1795264" cy="1328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layfair Book of Hours ca 15th V&amp;A.jpg"/>
          <p:cNvPicPr>
            <a:picLocks noChangeAspect="1"/>
          </p:cNvPicPr>
          <p:nvPr/>
        </p:nvPicPr>
        <p:blipFill>
          <a:blip r:embed="rId3" cstate="print"/>
          <a:stretch>
            <a:fillRect/>
          </a:stretch>
        </p:blipFill>
        <p:spPr>
          <a:xfrm>
            <a:off x="3707904" y="3356992"/>
            <a:ext cx="3186764" cy="2263496"/>
          </a:xfrm>
          <a:prstGeom prst="rect">
            <a:avLst/>
          </a:prstGeom>
        </p:spPr>
      </p:pic>
      <p:sp>
        <p:nvSpPr>
          <p:cNvPr id="2" name="Title 1"/>
          <p:cNvSpPr>
            <a:spLocks noGrp="1"/>
          </p:cNvSpPr>
          <p:nvPr>
            <p:ph type="title"/>
          </p:nvPr>
        </p:nvSpPr>
        <p:spPr>
          <a:xfrm>
            <a:off x="457200" y="274638"/>
            <a:ext cx="8229600" cy="706090"/>
          </a:xfrm>
        </p:spPr>
        <p:txBody>
          <a:bodyPr>
            <a:normAutofit fontScale="90000"/>
          </a:bodyPr>
          <a:lstStyle/>
          <a:p>
            <a:r>
              <a:rPr lang="en-GB" dirty="0" smtClean="0"/>
              <a:t>History 5</a:t>
            </a:r>
            <a:endParaRPr lang="en-GB" dirty="0"/>
          </a:p>
        </p:txBody>
      </p:sp>
      <p:sp>
        <p:nvSpPr>
          <p:cNvPr id="4" name="TextBox 3"/>
          <p:cNvSpPr txBox="1"/>
          <p:nvPr/>
        </p:nvSpPr>
        <p:spPr>
          <a:xfrm>
            <a:off x="611560" y="5877272"/>
            <a:ext cx="6552728" cy="646331"/>
          </a:xfrm>
          <a:prstGeom prst="rect">
            <a:avLst/>
          </a:prstGeom>
          <a:noFill/>
        </p:spPr>
        <p:txBody>
          <a:bodyPr wrap="square" rtlCol="0">
            <a:spAutoFit/>
          </a:bodyPr>
          <a:lstStyle/>
          <a:p>
            <a:r>
              <a:rPr lang="en-GB" dirty="0" smtClean="0"/>
              <a:t>Other Medieval from 11</a:t>
            </a:r>
            <a:r>
              <a:rPr lang="en-GB" baseline="30000" dirty="0" smtClean="0"/>
              <a:t>th</a:t>
            </a:r>
            <a:r>
              <a:rPr lang="en-GB" dirty="0" smtClean="0"/>
              <a:t> to 16</a:t>
            </a:r>
            <a:r>
              <a:rPr lang="en-GB" baseline="30000" dirty="0" smtClean="0"/>
              <a:t>th</a:t>
            </a:r>
            <a:r>
              <a:rPr lang="en-GB" dirty="0" smtClean="0"/>
              <a:t> century from illuminated manuscripts and Books of Days (February and March – Vine Pruning</a:t>
            </a:r>
            <a:endParaRPr lang="en-GB" dirty="0"/>
          </a:p>
        </p:txBody>
      </p:sp>
      <p:pic>
        <p:nvPicPr>
          <p:cNvPr id="5" name="Picture 4" descr="February Brotherton Coll MS9 Un Leeds.jpg"/>
          <p:cNvPicPr>
            <a:picLocks noChangeAspect="1"/>
          </p:cNvPicPr>
          <p:nvPr/>
        </p:nvPicPr>
        <p:blipFill>
          <a:blip r:embed="rId4" cstate="print"/>
          <a:stretch>
            <a:fillRect/>
          </a:stretch>
        </p:blipFill>
        <p:spPr>
          <a:xfrm>
            <a:off x="2123728" y="1052735"/>
            <a:ext cx="4032448" cy="2314625"/>
          </a:xfrm>
          <a:prstGeom prst="rect">
            <a:avLst/>
          </a:prstGeom>
        </p:spPr>
      </p:pic>
      <p:pic>
        <p:nvPicPr>
          <p:cNvPr id="6" name="Picture 5" descr="Female pruning.JPG"/>
          <p:cNvPicPr>
            <a:picLocks noChangeAspect="1"/>
          </p:cNvPicPr>
          <p:nvPr/>
        </p:nvPicPr>
        <p:blipFill>
          <a:blip r:embed="rId5" cstate="print"/>
          <a:stretch>
            <a:fillRect/>
          </a:stretch>
        </p:blipFill>
        <p:spPr>
          <a:xfrm>
            <a:off x="6804248" y="3068960"/>
            <a:ext cx="2133096" cy="2952328"/>
          </a:xfrm>
          <a:prstGeom prst="rect">
            <a:avLst/>
          </a:prstGeom>
        </p:spPr>
      </p:pic>
      <p:pic>
        <p:nvPicPr>
          <p:cNvPr id="7" name="Picture 6" descr="Jean Poyer ca 1500.jpg"/>
          <p:cNvPicPr>
            <a:picLocks noChangeAspect="1"/>
          </p:cNvPicPr>
          <p:nvPr/>
        </p:nvPicPr>
        <p:blipFill>
          <a:blip r:embed="rId6" cstate="print"/>
          <a:stretch>
            <a:fillRect/>
          </a:stretch>
        </p:blipFill>
        <p:spPr>
          <a:xfrm>
            <a:off x="971600" y="3356992"/>
            <a:ext cx="2912960" cy="2239144"/>
          </a:xfrm>
          <a:prstGeom prst="rect">
            <a:avLst/>
          </a:prstGeom>
        </p:spPr>
      </p:pic>
      <p:pic>
        <p:nvPicPr>
          <p:cNvPr id="8" name="Picture 7" descr="Livre d'astrologie, Allemagne, XVe siècle.jpg"/>
          <p:cNvPicPr>
            <a:picLocks noChangeAspect="1"/>
          </p:cNvPicPr>
          <p:nvPr/>
        </p:nvPicPr>
        <p:blipFill>
          <a:blip r:embed="rId7" cstate="print"/>
          <a:stretch>
            <a:fillRect/>
          </a:stretch>
        </p:blipFill>
        <p:spPr>
          <a:xfrm>
            <a:off x="611560" y="836712"/>
            <a:ext cx="2017635" cy="2900734"/>
          </a:xfrm>
          <a:prstGeom prst="rect">
            <a:avLst/>
          </a:prstGeom>
        </p:spPr>
      </p:pic>
      <p:pic>
        <p:nvPicPr>
          <p:cNvPr id="9" name="Picture 8" descr="March Pruning Master Ermengaut died 1322 v2.jpg"/>
          <p:cNvPicPr>
            <a:picLocks noChangeAspect="1"/>
          </p:cNvPicPr>
          <p:nvPr/>
        </p:nvPicPr>
        <p:blipFill>
          <a:blip r:embed="rId8" cstate="print"/>
          <a:stretch>
            <a:fillRect/>
          </a:stretch>
        </p:blipFill>
        <p:spPr>
          <a:xfrm>
            <a:off x="5652120" y="620688"/>
            <a:ext cx="3312368" cy="3123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leisweiler (DL).jpg"/>
          <p:cNvPicPr>
            <a:picLocks noChangeAspect="1"/>
          </p:cNvPicPr>
          <p:nvPr/>
        </p:nvPicPr>
        <p:blipFill>
          <a:blip r:embed="rId3" cstate="print"/>
          <a:stretch>
            <a:fillRect/>
          </a:stretch>
        </p:blipFill>
        <p:spPr>
          <a:xfrm>
            <a:off x="6804248" y="3573016"/>
            <a:ext cx="2126729" cy="2637144"/>
          </a:xfrm>
          <a:prstGeom prst="rect">
            <a:avLst/>
          </a:prstGeom>
        </p:spPr>
      </p:pic>
      <p:pic>
        <p:nvPicPr>
          <p:cNvPr id="10" name="Picture 9" descr="071 colmar_rue de la cigogne 3.jpg"/>
          <p:cNvPicPr>
            <a:picLocks noChangeAspect="1"/>
          </p:cNvPicPr>
          <p:nvPr/>
        </p:nvPicPr>
        <p:blipFill>
          <a:blip r:embed="rId4" cstate="print"/>
          <a:stretch>
            <a:fillRect/>
          </a:stretch>
        </p:blipFill>
        <p:spPr>
          <a:xfrm>
            <a:off x="755576" y="2492896"/>
            <a:ext cx="4868941" cy="3310880"/>
          </a:xfrm>
          <a:prstGeom prst="rect">
            <a:avLst/>
          </a:prstGeom>
        </p:spPr>
      </p:pic>
      <p:sp>
        <p:nvSpPr>
          <p:cNvPr id="2" name="Title 1"/>
          <p:cNvSpPr>
            <a:spLocks noGrp="1"/>
          </p:cNvSpPr>
          <p:nvPr>
            <p:ph type="title"/>
          </p:nvPr>
        </p:nvSpPr>
        <p:spPr>
          <a:xfrm>
            <a:off x="457200" y="274638"/>
            <a:ext cx="8229600" cy="706090"/>
          </a:xfrm>
        </p:spPr>
        <p:txBody>
          <a:bodyPr>
            <a:normAutofit fontScale="90000"/>
          </a:bodyPr>
          <a:lstStyle/>
          <a:p>
            <a:r>
              <a:rPr lang="en-GB" dirty="0" smtClean="0"/>
              <a:t>History 6</a:t>
            </a:r>
            <a:endParaRPr lang="en-GB" dirty="0"/>
          </a:p>
        </p:txBody>
      </p:sp>
      <p:pic>
        <p:nvPicPr>
          <p:cNvPr id="4" name="Picture 3" descr="Autun Cathedral Feb or March.jpg"/>
          <p:cNvPicPr>
            <a:picLocks noChangeAspect="1"/>
          </p:cNvPicPr>
          <p:nvPr/>
        </p:nvPicPr>
        <p:blipFill>
          <a:blip r:embed="rId5" cstate="print"/>
          <a:stretch>
            <a:fillRect/>
          </a:stretch>
        </p:blipFill>
        <p:spPr>
          <a:xfrm>
            <a:off x="179512" y="620688"/>
            <a:ext cx="2160240" cy="2160240"/>
          </a:xfrm>
          <a:prstGeom prst="rect">
            <a:avLst/>
          </a:prstGeom>
        </p:spPr>
      </p:pic>
      <p:pic>
        <p:nvPicPr>
          <p:cNvPr id="9" name="Picture 8" descr="taillandier-Chateau-du-Loir.jpg"/>
          <p:cNvPicPr>
            <a:picLocks noChangeAspect="1"/>
          </p:cNvPicPr>
          <p:nvPr/>
        </p:nvPicPr>
        <p:blipFill>
          <a:blip r:embed="rId6" cstate="print"/>
          <a:stretch>
            <a:fillRect/>
          </a:stretch>
        </p:blipFill>
        <p:spPr>
          <a:xfrm>
            <a:off x="144016" y="3645024"/>
            <a:ext cx="2448272" cy="2448272"/>
          </a:xfrm>
          <a:prstGeom prst="rect">
            <a:avLst/>
          </a:prstGeom>
        </p:spPr>
      </p:pic>
      <p:pic>
        <p:nvPicPr>
          <p:cNvPr id="12" name="Picture 11" descr="Kosir_002.jpg"/>
          <p:cNvPicPr>
            <a:picLocks noChangeAspect="1"/>
          </p:cNvPicPr>
          <p:nvPr/>
        </p:nvPicPr>
        <p:blipFill>
          <a:blip r:embed="rId7" cstate="print"/>
          <a:stretch>
            <a:fillRect/>
          </a:stretch>
        </p:blipFill>
        <p:spPr>
          <a:xfrm>
            <a:off x="3707904" y="2564904"/>
            <a:ext cx="3137925" cy="2353444"/>
          </a:xfrm>
          <a:prstGeom prst="rect">
            <a:avLst/>
          </a:prstGeom>
        </p:spPr>
      </p:pic>
      <p:pic>
        <p:nvPicPr>
          <p:cNvPr id="11" name="Picture 10" descr="Kosir.jpg"/>
          <p:cNvPicPr>
            <a:picLocks noChangeAspect="1"/>
          </p:cNvPicPr>
          <p:nvPr/>
        </p:nvPicPr>
        <p:blipFill>
          <a:blip r:embed="rId8" cstate="print"/>
          <a:stretch>
            <a:fillRect/>
          </a:stretch>
        </p:blipFill>
        <p:spPr>
          <a:xfrm>
            <a:off x="6516216" y="1844824"/>
            <a:ext cx="1484362" cy="2968724"/>
          </a:xfrm>
          <a:prstGeom prst="rect">
            <a:avLst/>
          </a:prstGeom>
        </p:spPr>
      </p:pic>
      <p:sp>
        <p:nvSpPr>
          <p:cNvPr id="13" name="TextBox 12"/>
          <p:cNvSpPr txBox="1"/>
          <p:nvPr/>
        </p:nvSpPr>
        <p:spPr>
          <a:xfrm>
            <a:off x="323528" y="6165304"/>
            <a:ext cx="7776864" cy="369332"/>
          </a:xfrm>
          <a:prstGeom prst="rect">
            <a:avLst/>
          </a:prstGeom>
          <a:noFill/>
        </p:spPr>
        <p:txBody>
          <a:bodyPr wrap="square" rtlCol="0">
            <a:spAutoFit/>
          </a:bodyPr>
          <a:lstStyle/>
          <a:p>
            <a:r>
              <a:rPr lang="en-GB" dirty="0" smtClean="0"/>
              <a:t>Stone and glass – cathedrals, gravestones, door lintels and boundary stones</a:t>
            </a:r>
            <a:endParaRPr lang="en-GB" dirty="0"/>
          </a:p>
        </p:txBody>
      </p:sp>
      <p:pic>
        <p:nvPicPr>
          <p:cNvPr id="6" name="Picture 5" descr="Heilbron 2 (DE).jpg"/>
          <p:cNvPicPr>
            <a:picLocks noChangeAspect="1"/>
          </p:cNvPicPr>
          <p:nvPr/>
        </p:nvPicPr>
        <p:blipFill>
          <a:blip r:embed="rId9" cstate="print"/>
          <a:stretch>
            <a:fillRect/>
          </a:stretch>
        </p:blipFill>
        <p:spPr>
          <a:xfrm>
            <a:off x="3347864" y="980728"/>
            <a:ext cx="3096344" cy="2250009"/>
          </a:xfrm>
          <a:prstGeom prst="rect">
            <a:avLst/>
          </a:prstGeom>
        </p:spPr>
      </p:pic>
      <p:pic>
        <p:nvPicPr>
          <p:cNvPr id="5" name="Picture 4" descr="Parma Dicembra.jpg"/>
          <p:cNvPicPr>
            <a:picLocks noChangeAspect="1"/>
          </p:cNvPicPr>
          <p:nvPr/>
        </p:nvPicPr>
        <p:blipFill>
          <a:blip r:embed="rId10" cstate="print"/>
          <a:stretch>
            <a:fillRect/>
          </a:stretch>
        </p:blipFill>
        <p:spPr>
          <a:xfrm>
            <a:off x="2123728" y="404664"/>
            <a:ext cx="1368152" cy="3257506"/>
          </a:xfrm>
          <a:prstGeom prst="rect">
            <a:avLst/>
          </a:prstGeom>
        </p:spPr>
      </p:pic>
      <p:pic>
        <p:nvPicPr>
          <p:cNvPr id="8" name="Picture 7" descr="March Chartres ca 1220.jpg"/>
          <p:cNvPicPr>
            <a:picLocks noChangeAspect="1"/>
          </p:cNvPicPr>
          <p:nvPr/>
        </p:nvPicPr>
        <p:blipFill>
          <a:blip r:embed="rId11" cstate="print"/>
          <a:stretch>
            <a:fillRect/>
          </a:stretch>
        </p:blipFill>
        <p:spPr>
          <a:xfrm>
            <a:off x="6228184" y="404664"/>
            <a:ext cx="2711739" cy="2337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billhook used for??</a:t>
            </a:r>
            <a:endParaRPr lang="en-GB" dirty="0"/>
          </a:p>
        </p:txBody>
      </p:sp>
      <p:sp>
        <p:nvSpPr>
          <p:cNvPr id="3" name="Content Placeholder 2"/>
          <p:cNvSpPr>
            <a:spLocks noGrp="1"/>
          </p:cNvSpPr>
          <p:nvPr>
            <p:ph idx="1"/>
          </p:nvPr>
        </p:nvSpPr>
        <p:spPr/>
        <p:txBody>
          <a:bodyPr/>
          <a:lstStyle/>
          <a:p>
            <a:r>
              <a:rPr lang="en-GB" dirty="0" smtClean="0"/>
              <a:t>An edge tool for cutting, trimming and cleaving green wood - used by hedge-layers, coppice workers, hurdle makers, thatching spar makers, basket makers and others</a:t>
            </a:r>
          </a:p>
          <a:p>
            <a:r>
              <a:rPr lang="en-GB" dirty="0" smtClean="0"/>
              <a:t>Until the mid 19</a:t>
            </a:r>
            <a:r>
              <a:rPr lang="en-GB" baseline="30000" dirty="0" smtClean="0"/>
              <a:t>th</a:t>
            </a:r>
            <a:r>
              <a:rPr lang="en-GB" dirty="0" smtClean="0"/>
              <a:t> century it was the principal tool used for all aspects of pruning – so it was also a tool of the farmer, the gardener, the fruit-grower, viticulturist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bill hooks and bill-hooks…</a:t>
            </a:r>
            <a:endParaRPr lang="en-GB" dirty="0"/>
          </a:p>
        </p:txBody>
      </p:sp>
      <p:sp>
        <p:nvSpPr>
          <p:cNvPr id="3" name="Content Placeholder 2"/>
          <p:cNvSpPr>
            <a:spLocks noGrp="1"/>
          </p:cNvSpPr>
          <p:nvPr>
            <p:ph idx="1"/>
          </p:nvPr>
        </p:nvSpPr>
        <p:spPr/>
        <p:txBody>
          <a:bodyPr/>
          <a:lstStyle/>
          <a:p>
            <a:r>
              <a:rPr lang="en-GB" dirty="0" smtClean="0"/>
              <a:t>Part of a knot tying mechanism, as found in a reaper binder or hay baler</a:t>
            </a:r>
          </a:p>
          <a:p>
            <a:endParaRPr lang="en-GB" dirty="0" smtClean="0"/>
          </a:p>
          <a:p>
            <a:endParaRPr lang="en-GB" dirty="0" smtClean="0"/>
          </a:p>
          <a:p>
            <a:endParaRPr lang="en-GB" dirty="0"/>
          </a:p>
          <a:p>
            <a:r>
              <a:rPr lang="en-GB" dirty="0" smtClean="0"/>
              <a:t>A device for holding bills</a:t>
            </a:r>
            <a:endParaRPr lang="en-GB" dirty="0"/>
          </a:p>
        </p:txBody>
      </p:sp>
      <p:pic>
        <p:nvPicPr>
          <p:cNvPr id="4" name="Picture 3" descr="Bill-hook (Reaper) New Holland.jpg"/>
          <p:cNvPicPr>
            <a:picLocks noChangeAspect="1"/>
          </p:cNvPicPr>
          <p:nvPr/>
        </p:nvPicPr>
        <p:blipFill>
          <a:blip r:embed="rId3" cstate="print"/>
          <a:stretch>
            <a:fillRect/>
          </a:stretch>
        </p:blipFill>
        <p:spPr>
          <a:xfrm>
            <a:off x="899592" y="2780928"/>
            <a:ext cx="2927154" cy="1800200"/>
          </a:xfrm>
          <a:prstGeom prst="rect">
            <a:avLst/>
          </a:prstGeom>
        </p:spPr>
      </p:pic>
      <p:pic>
        <p:nvPicPr>
          <p:cNvPr id="5" name="Picture 4" descr="Bill hook Wilcox &amp; Co USA c 1900.jpg"/>
          <p:cNvPicPr>
            <a:picLocks noChangeAspect="1"/>
          </p:cNvPicPr>
          <p:nvPr/>
        </p:nvPicPr>
        <p:blipFill>
          <a:blip r:embed="rId4" cstate="print"/>
          <a:stretch>
            <a:fillRect/>
          </a:stretch>
        </p:blipFill>
        <p:spPr>
          <a:xfrm>
            <a:off x="5220072" y="4581128"/>
            <a:ext cx="854765" cy="1908313"/>
          </a:xfrm>
          <a:prstGeom prst="rect">
            <a:avLst/>
          </a:prstGeom>
        </p:spPr>
      </p:pic>
      <p:pic>
        <p:nvPicPr>
          <p:cNvPr id="6" name="Picture 5" descr="Bill Hook 1.jpg"/>
          <p:cNvPicPr>
            <a:picLocks noChangeAspect="1"/>
          </p:cNvPicPr>
          <p:nvPr/>
        </p:nvPicPr>
        <p:blipFill>
          <a:blip r:embed="rId5" cstate="print"/>
          <a:stretch>
            <a:fillRect/>
          </a:stretch>
        </p:blipFill>
        <p:spPr>
          <a:xfrm>
            <a:off x="6372200" y="4581128"/>
            <a:ext cx="1524000" cy="2032000"/>
          </a:xfrm>
          <a:prstGeom prst="rect">
            <a:avLst/>
          </a:prstGeom>
        </p:spPr>
      </p:pic>
      <p:pic>
        <p:nvPicPr>
          <p:cNvPr id="7" name="Picture 6" descr="Bill-hook (Reaper) McCormick.jpg"/>
          <p:cNvPicPr>
            <a:picLocks noChangeAspect="1"/>
          </p:cNvPicPr>
          <p:nvPr/>
        </p:nvPicPr>
        <p:blipFill>
          <a:blip r:embed="rId6" cstate="print"/>
          <a:stretch>
            <a:fillRect/>
          </a:stretch>
        </p:blipFill>
        <p:spPr>
          <a:xfrm>
            <a:off x="4860032" y="2852936"/>
            <a:ext cx="3070299" cy="1442397"/>
          </a:xfrm>
          <a:prstGeom prst="rect">
            <a:avLst/>
          </a:prstGeom>
        </p:spPr>
      </p:pic>
      <p:pic>
        <p:nvPicPr>
          <p:cNvPr id="8" name="Picture 7" descr="Bill Hook 5.jpg"/>
          <p:cNvPicPr>
            <a:picLocks noChangeAspect="1"/>
          </p:cNvPicPr>
          <p:nvPr/>
        </p:nvPicPr>
        <p:blipFill>
          <a:blip r:embed="rId7" cstate="print"/>
          <a:stretch>
            <a:fillRect/>
          </a:stretch>
        </p:blipFill>
        <p:spPr>
          <a:xfrm>
            <a:off x="827584" y="5085184"/>
            <a:ext cx="2022872" cy="1517154"/>
          </a:xfrm>
          <a:prstGeom prst="rect">
            <a:avLst/>
          </a:prstGeom>
        </p:spPr>
      </p:pic>
      <p:pic>
        <p:nvPicPr>
          <p:cNvPr id="9" name="Picture 8" descr="Bill Hook 6.jpg"/>
          <p:cNvPicPr>
            <a:picLocks noChangeAspect="1"/>
          </p:cNvPicPr>
          <p:nvPr/>
        </p:nvPicPr>
        <p:blipFill>
          <a:blip r:embed="rId8" cstate="print"/>
          <a:stretch>
            <a:fillRect/>
          </a:stretch>
        </p:blipFill>
        <p:spPr>
          <a:xfrm>
            <a:off x="3203848" y="5085184"/>
            <a:ext cx="1582489" cy="14889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it called a billhook??</a:t>
            </a:r>
            <a:endParaRPr lang="en-GB" dirty="0"/>
          </a:p>
        </p:txBody>
      </p:sp>
      <p:sp>
        <p:nvSpPr>
          <p:cNvPr id="3" name="Content Placeholder 2"/>
          <p:cNvSpPr>
            <a:spLocks noGrp="1"/>
          </p:cNvSpPr>
          <p:nvPr>
            <p:ph idx="1"/>
          </p:nvPr>
        </p:nvSpPr>
        <p:spPr/>
        <p:txBody>
          <a:bodyPr>
            <a:normAutofit fontScale="55000" lnSpcReduction="20000"/>
          </a:bodyPr>
          <a:lstStyle/>
          <a:p>
            <a:pPr>
              <a:buNone/>
            </a:pPr>
            <a:r>
              <a:rPr lang="en-GB" b="1" dirty="0" smtClean="0"/>
              <a:t>      The Oxford English Dictionary states:</a:t>
            </a:r>
          </a:p>
          <a:p>
            <a:pPr>
              <a:buNone/>
            </a:pPr>
            <a:endParaRPr lang="en-GB" b="1" dirty="0"/>
          </a:p>
          <a:p>
            <a:pPr>
              <a:buNone/>
            </a:pPr>
            <a:r>
              <a:rPr lang="en-GB" b="1" dirty="0" smtClean="0"/>
              <a:t>	Bill-hook</a:t>
            </a:r>
            <a:r>
              <a:rPr lang="en-GB" dirty="0"/>
              <a:t>: (bi-</a:t>
            </a:r>
            <a:r>
              <a:rPr lang="en-GB" dirty="0" err="1"/>
              <a:t>l,huk</a:t>
            </a:r>
            <a:r>
              <a:rPr lang="en-GB" dirty="0"/>
              <a:t>) 1611 [f.  bill sb.</a:t>
            </a:r>
            <a:r>
              <a:rPr lang="en-GB" b="1" baseline="30000" dirty="0"/>
              <a:t>1</a:t>
            </a:r>
            <a:r>
              <a:rPr lang="en-GB" baseline="30000" dirty="0"/>
              <a:t> </a:t>
            </a:r>
            <a:r>
              <a:rPr lang="en-GB" dirty="0"/>
              <a:t>] A heavy thick knife or chopper with a hooked end, used for pruning etc. </a:t>
            </a:r>
            <a:endParaRPr lang="en-GB" dirty="0" smtClean="0"/>
          </a:p>
          <a:p>
            <a:pPr>
              <a:buNone/>
            </a:pPr>
            <a:r>
              <a:rPr lang="en-GB" dirty="0"/>
              <a:t/>
            </a:r>
            <a:br>
              <a:rPr lang="en-GB" dirty="0"/>
            </a:br>
            <a:r>
              <a:rPr lang="en-GB" b="1" dirty="0"/>
              <a:t>Bill</a:t>
            </a:r>
            <a:r>
              <a:rPr lang="en-GB" dirty="0"/>
              <a:t>: (</a:t>
            </a:r>
            <a:r>
              <a:rPr lang="en-GB" dirty="0" err="1"/>
              <a:t>bil</a:t>
            </a:r>
            <a:r>
              <a:rPr lang="en-GB" dirty="0"/>
              <a:t>)  sb.</a:t>
            </a:r>
            <a:r>
              <a:rPr lang="en-GB" b="1" baseline="30000" dirty="0"/>
              <a:t>1 </a:t>
            </a:r>
            <a:r>
              <a:rPr lang="en-GB" dirty="0"/>
              <a:t>  [OE. </a:t>
            </a:r>
            <a:r>
              <a:rPr lang="en-GB" i="1" dirty="0" err="1"/>
              <a:t>bil</a:t>
            </a:r>
            <a:r>
              <a:rPr lang="en-GB" dirty="0"/>
              <a:t> = OS. </a:t>
            </a:r>
            <a:r>
              <a:rPr lang="en-GB" i="1" dirty="0" err="1"/>
              <a:t>bil</a:t>
            </a:r>
            <a:r>
              <a:rPr lang="en-GB" dirty="0"/>
              <a:t>, OHG </a:t>
            </a:r>
            <a:r>
              <a:rPr lang="en-GB" i="1" dirty="0" err="1"/>
              <a:t>bil</a:t>
            </a:r>
            <a:r>
              <a:rPr lang="en-GB" i="1" dirty="0"/>
              <a:t> </a:t>
            </a:r>
            <a:r>
              <a:rPr lang="en-GB" dirty="0"/>
              <a:t>(MHG. ; but G. </a:t>
            </a:r>
            <a:r>
              <a:rPr lang="en-GB" i="1" dirty="0" err="1"/>
              <a:t>bille</a:t>
            </a:r>
            <a:r>
              <a:rPr lang="en-GB" i="1" dirty="0"/>
              <a:t> </a:t>
            </a:r>
            <a:r>
              <a:rPr lang="en-GB" dirty="0"/>
              <a:t>fem., axe) :- </a:t>
            </a:r>
            <a:r>
              <a:rPr lang="en-GB" dirty="0" err="1"/>
              <a:t>WGme</a:t>
            </a:r>
            <a:r>
              <a:rPr lang="en-GB" dirty="0"/>
              <a:t>. </a:t>
            </a:r>
            <a:r>
              <a:rPr lang="en-GB" i="1" dirty="0" err="1"/>
              <a:t>bilja</a:t>
            </a:r>
            <a:r>
              <a:rPr lang="en-GB" i="1" dirty="0"/>
              <a:t>  </a:t>
            </a:r>
            <a:r>
              <a:rPr lang="en-GB" dirty="0"/>
              <a:t>1. A kind of sword mentioned in OE. poetry.  2. An obsolete weapon carried by soldiers and watchmen varying in form from a concave blade with a long handle, to a kind of concave axe with a spike at the back and its shaft ending in a spearhead; a halberd ME.  3. Short for BILLMAN 1495.  4. An implement having a long blade with a concave edge (cf. BILL-HOOK), used for pruning, cutting wood etc. OE. 5. A pickaxe - 1483.</a:t>
            </a:r>
          </a:p>
          <a:p>
            <a:pPr>
              <a:buNone/>
            </a:pPr>
            <a:r>
              <a:rPr lang="en-GB" dirty="0"/>
              <a:t> </a:t>
            </a:r>
          </a:p>
          <a:p>
            <a:pPr>
              <a:buNone/>
            </a:pPr>
            <a:r>
              <a:rPr lang="en-GB" dirty="0" smtClean="0"/>
              <a:t>      The </a:t>
            </a:r>
            <a:r>
              <a:rPr lang="en-GB" dirty="0"/>
              <a:t>earliest known reference in the Oxford English Dictionary (OED), above, is 1611, and for a synonym, </a:t>
            </a:r>
            <a:r>
              <a:rPr lang="en-GB" b="1" dirty="0"/>
              <a:t>hook-bill</a:t>
            </a:r>
            <a:r>
              <a:rPr lang="en-GB" dirty="0"/>
              <a:t>, it is 1613. Shakespeare ca 1580 to 1600 used bill (</a:t>
            </a:r>
            <a:r>
              <a:rPr lang="en-GB" i="1" dirty="0"/>
              <a:t>Richard 111 1,4; Romeo and Juliet 1,1 &amp; As you like it 1,2</a:t>
            </a:r>
            <a:r>
              <a:rPr lang="en-GB" dirty="0"/>
              <a:t>), and his less well known contemporary Sir Philip Sidney in </a:t>
            </a:r>
            <a:r>
              <a:rPr lang="en-GB" i="1" dirty="0"/>
              <a:t>‘The Countess of Pembroke’s Arcadia’</a:t>
            </a:r>
            <a:r>
              <a:rPr lang="en-GB" dirty="0"/>
              <a:t> ca 1580 also used bill; hedging bill and </a:t>
            </a:r>
            <a:r>
              <a:rPr lang="en-GB" b="1" dirty="0"/>
              <a:t>forest bill</a:t>
            </a:r>
            <a:r>
              <a:rPr lang="en-GB" dirty="0"/>
              <a:t>.</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Continued.</a:t>
            </a:r>
            <a:endParaRPr lang="en-GB" dirty="0"/>
          </a:p>
        </p:txBody>
      </p:sp>
      <p:sp>
        <p:nvSpPr>
          <p:cNvPr id="3" name="Content Placeholder 2"/>
          <p:cNvSpPr>
            <a:spLocks noGrp="1"/>
          </p:cNvSpPr>
          <p:nvPr>
            <p:ph idx="1"/>
          </p:nvPr>
        </p:nvSpPr>
        <p:spPr>
          <a:xfrm>
            <a:off x="467544" y="1052736"/>
            <a:ext cx="8229600" cy="3312367"/>
          </a:xfrm>
        </p:spPr>
        <p:txBody>
          <a:bodyPr>
            <a:normAutofit fontScale="70000" lnSpcReduction="20000"/>
          </a:bodyPr>
          <a:lstStyle/>
          <a:p>
            <a:pPr>
              <a:buNone/>
            </a:pPr>
            <a:r>
              <a:rPr lang="en-GB" dirty="0" smtClean="0"/>
              <a:t>      Many, including Professor </a:t>
            </a:r>
            <a:r>
              <a:rPr lang="en-GB" dirty="0"/>
              <a:t>White in his scholarly work on roman agricultural </a:t>
            </a:r>
            <a:r>
              <a:rPr lang="en-GB" dirty="0" smtClean="0"/>
              <a:t>tools, have erroneously stated that:</a:t>
            </a:r>
            <a:endParaRPr lang="en-GB" dirty="0"/>
          </a:p>
          <a:p>
            <a:pPr>
              <a:buNone/>
            </a:pPr>
            <a:r>
              <a:rPr lang="en-GB" dirty="0"/>
              <a:t> </a:t>
            </a:r>
          </a:p>
          <a:p>
            <a:pPr>
              <a:buNone/>
            </a:pPr>
            <a:r>
              <a:rPr lang="en-GB" dirty="0" smtClean="0"/>
              <a:t>      The </a:t>
            </a:r>
            <a:r>
              <a:rPr lang="en-GB" dirty="0"/>
              <a:t>term billhook indicates that the blades are ‘hooked’ (i.e. curved) in profile and that in addition they have the characteristic projection at the top of the curved blade, known as the ‘beak’  </a:t>
            </a:r>
            <a:r>
              <a:rPr lang="en-GB" dirty="0" smtClean="0"/>
              <a:t>   (</a:t>
            </a:r>
            <a:r>
              <a:rPr lang="en-GB" dirty="0"/>
              <a:t>Lat: </a:t>
            </a:r>
            <a:r>
              <a:rPr lang="en-GB" i="1" dirty="0"/>
              <a:t>rostrum</a:t>
            </a:r>
            <a:r>
              <a:rPr lang="en-GB" dirty="0"/>
              <a:t>, a bird’s beak</a:t>
            </a:r>
            <a:r>
              <a:rPr lang="en-GB" dirty="0" smtClean="0"/>
              <a:t>).</a:t>
            </a:r>
            <a:endParaRPr lang="en-GB" dirty="0"/>
          </a:p>
          <a:p>
            <a:pPr>
              <a:buNone/>
            </a:pPr>
            <a:r>
              <a:rPr lang="en-GB" dirty="0"/>
              <a:t> </a:t>
            </a:r>
          </a:p>
          <a:p>
            <a:pPr>
              <a:buNone/>
            </a:pPr>
            <a:r>
              <a:rPr lang="en-GB" dirty="0" smtClean="0"/>
              <a:t>	While </a:t>
            </a:r>
            <a:r>
              <a:rPr lang="en-GB" dirty="0"/>
              <a:t>many billhooks are of this shape, others in the UK have straight blades (e.g. the </a:t>
            </a:r>
            <a:r>
              <a:rPr lang="en-GB" dirty="0" err="1"/>
              <a:t>Rodding</a:t>
            </a:r>
            <a:r>
              <a:rPr lang="en-GB" dirty="0"/>
              <a:t> or Block hook patterns) or even convex blades (e.g. Rutland or Hertfordshire patterns</a:t>
            </a:r>
            <a:r>
              <a:rPr lang="en-GB" dirty="0" smtClean="0"/>
              <a:t>).</a:t>
            </a:r>
            <a:endParaRPr lang="en-GB" dirty="0"/>
          </a:p>
        </p:txBody>
      </p:sp>
      <p:pic>
        <p:nvPicPr>
          <p:cNvPr id="4" name="Picture 3" descr="Ward &amp; Payne Herts pattern.jpg"/>
          <p:cNvPicPr>
            <a:picLocks noChangeAspect="1"/>
          </p:cNvPicPr>
          <p:nvPr/>
        </p:nvPicPr>
        <p:blipFill>
          <a:blip r:embed="rId3" cstate="print"/>
          <a:stretch>
            <a:fillRect/>
          </a:stretch>
        </p:blipFill>
        <p:spPr>
          <a:xfrm>
            <a:off x="6156176" y="4437112"/>
            <a:ext cx="2454920" cy="1841190"/>
          </a:xfrm>
          <a:prstGeom prst="rect">
            <a:avLst/>
          </a:prstGeom>
        </p:spPr>
      </p:pic>
      <p:pic>
        <p:nvPicPr>
          <p:cNvPr id="5" name="Picture 4" descr="Cornelius Whitehouse Block Bill.jpg"/>
          <p:cNvPicPr>
            <a:picLocks noChangeAspect="1"/>
          </p:cNvPicPr>
          <p:nvPr/>
        </p:nvPicPr>
        <p:blipFill>
          <a:blip r:embed="rId4" cstate="print"/>
          <a:stretch>
            <a:fillRect/>
          </a:stretch>
        </p:blipFill>
        <p:spPr>
          <a:xfrm>
            <a:off x="3347864" y="4437112"/>
            <a:ext cx="2570655" cy="1845730"/>
          </a:xfrm>
          <a:prstGeom prst="rect">
            <a:avLst/>
          </a:prstGeom>
        </p:spPr>
      </p:pic>
      <p:pic>
        <p:nvPicPr>
          <p:cNvPr id="6" name="Picture 5" descr="ex Sussex.jpg"/>
          <p:cNvPicPr>
            <a:picLocks noChangeAspect="1"/>
          </p:cNvPicPr>
          <p:nvPr/>
        </p:nvPicPr>
        <p:blipFill>
          <a:blip r:embed="rId5" cstate="print"/>
          <a:stretch>
            <a:fillRect/>
          </a:stretch>
        </p:blipFill>
        <p:spPr>
          <a:xfrm>
            <a:off x="683568" y="4437112"/>
            <a:ext cx="2448272" cy="18362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Continued..</a:t>
            </a:r>
            <a:endParaRPr lang="en-GB" dirty="0"/>
          </a:p>
        </p:txBody>
      </p:sp>
      <p:sp>
        <p:nvSpPr>
          <p:cNvPr id="3" name="Content Placeholder 2"/>
          <p:cNvSpPr>
            <a:spLocks noGrp="1"/>
          </p:cNvSpPr>
          <p:nvPr>
            <p:ph idx="1"/>
          </p:nvPr>
        </p:nvSpPr>
        <p:spPr>
          <a:xfrm>
            <a:off x="457200" y="1052736"/>
            <a:ext cx="8229600" cy="5544616"/>
          </a:xfrm>
        </p:spPr>
        <p:txBody>
          <a:bodyPr>
            <a:normAutofit fontScale="47500" lnSpcReduction="20000"/>
          </a:bodyPr>
          <a:lstStyle/>
          <a:p>
            <a:pPr>
              <a:buNone/>
            </a:pPr>
            <a:endParaRPr lang="en-GB" dirty="0" smtClean="0"/>
          </a:p>
          <a:p>
            <a:pPr>
              <a:buNone/>
            </a:pPr>
            <a:r>
              <a:rPr lang="en-GB" dirty="0"/>
              <a:t> </a:t>
            </a:r>
            <a:r>
              <a:rPr lang="en-GB" dirty="0" smtClean="0"/>
              <a:t>        Looking at the etymology of this using the world for billhook in other languages gives a different interpretation:</a:t>
            </a:r>
          </a:p>
          <a:p>
            <a:pPr>
              <a:buNone/>
            </a:pPr>
            <a:r>
              <a:rPr lang="en-GB" dirty="0" smtClean="0"/>
              <a:t> </a:t>
            </a:r>
          </a:p>
          <a:p>
            <a:pPr>
              <a:buNone/>
            </a:pPr>
            <a:r>
              <a:rPr lang="de-DE" dirty="0" smtClean="0"/>
              <a:t>		German: </a:t>
            </a:r>
            <a:r>
              <a:rPr lang="de-DE" b="1" dirty="0" smtClean="0"/>
              <a:t>hackbeil </a:t>
            </a:r>
            <a:r>
              <a:rPr lang="de-DE" dirty="0" smtClean="0"/>
              <a:t>(also hackmesser, haumesser, hippe, häpe, heep etc)</a:t>
            </a:r>
            <a:endParaRPr lang="en-GB" dirty="0" smtClean="0"/>
          </a:p>
          <a:p>
            <a:pPr>
              <a:buNone/>
            </a:pPr>
            <a:r>
              <a:rPr lang="de-DE" dirty="0" smtClean="0"/>
              <a:t> </a:t>
            </a:r>
            <a:endParaRPr lang="en-GB" dirty="0" smtClean="0"/>
          </a:p>
          <a:p>
            <a:pPr>
              <a:buNone/>
            </a:pPr>
            <a:r>
              <a:rPr lang="en-GB" dirty="0" smtClean="0"/>
              <a:t>		Dutch: </a:t>
            </a:r>
            <a:r>
              <a:rPr lang="en-GB" b="1" dirty="0" err="1" smtClean="0"/>
              <a:t>hakbijl</a:t>
            </a:r>
            <a:r>
              <a:rPr lang="en-GB" dirty="0" smtClean="0"/>
              <a:t> (also </a:t>
            </a:r>
            <a:r>
              <a:rPr lang="en-GB" dirty="0" err="1" smtClean="0"/>
              <a:t>hakmes</a:t>
            </a:r>
            <a:r>
              <a:rPr lang="en-GB" dirty="0" smtClean="0"/>
              <a:t>, </a:t>
            </a:r>
            <a:r>
              <a:rPr lang="en-GB" dirty="0" err="1" smtClean="0"/>
              <a:t>snoeimes</a:t>
            </a:r>
            <a:r>
              <a:rPr lang="en-GB" dirty="0" smtClean="0"/>
              <a:t>, etc)</a:t>
            </a:r>
          </a:p>
          <a:p>
            <a:pPr>
              <a:buNone/>
            </a:pPr>
            <a:r>
              <a:rPr lang="en-GB" dirty="0" smtClean="0"/>
              <a:t> </a:t>
            </a:r>
          </a:p>
          <a:p>
            <a:pPr>
              <a:buNone/>
            </a:pPr>
            <a:r>
              <a:rPr lang="en-GB" dirty="0" smtClean="0"/>
              <a:t>	Hook would thus appear to derive from </a:t>
            </a:r>
            <a:r>
              <a:rPr lang="en-GB" b="1" dirty="0" smtClean="0"/>
              <a:t>hack</a:t>
            </a:r>
            <a:r>
              <a:rPr lang="en-GB" dirty="0" smtClean="0"/>
              <a:t> (German) or </a:t>
            </a:r>
            <a:r>
              <a:rPr lang="en-GB" b="1" dirty="0" err="1" smtClean="0"/>
              <a:t>hak</a:t>
            </a:r>
            <a:r>
              <a:rPr lang="en-GB" dirty="0" smtClean="0"/>
              <a:t> (Dutch) and bill from </a:t>
            </a:r>
            <a:r>
              <a:rPr lang="en-GB" b="1" dirty="0" err="1" smtClean="0"/>
              <a:t>beil</a:t>
            </a:r>
            <a:r>
              <a:rPr lang="en-GB" dirty="0" smtClean="0"/>
              <a:t> (German) or </a:t>
            </a:r>
            <a:r>
              <a:rPr lang="en-GB" b="1" dirty="0" err="1" smtClean="0"/>
              <a:t>bijl</a:t>
            </a:r>
            <a:r>
              <a:rPr lang="en-GB" dirty="0" smtClean="0"/>
              <a:t> (Dutch) thus also giving some clues as to the origins of the invaders of Anglo Saxon Britain as well as the origin as of the name, hook-bill or billhook.</a:t>
            </a:r>
          </a:p>
          <a:p>
            <a:pPr>
              <a:buNone/>
            </a:pPr>
            <a:r>
              <a:rPr lang="en-GB" dirty="0" smtClean="0"/>
              <a:t> </a:t>
            </a:r>
          </a:p>
          <a:p>
            <a:pPr>
              <a:buNone/>
            </a:pPr>
            <a:r>
              <a:rPr lang="en-GB" dirty="0" smtClean="0"/>
              <a:t>	Bill thus does not refer to the shape of the tool resembling the beak or bill of a bird, and hook does not relate to the shape of the blade with a hooked end. Bill, </a:t>
            </a:r>
            <a:r>
              <a:rPr lang="en-GB" dirty="0" err="1" smtClean="0"/>
              <a:t>beil</a:t>
            </a:r>
            <a:r>
              <a:rPr lang="en-GB" dirty="0" smtClean="0"/>
              <a:t> or </a:t>
            </a:r>
            <a:r>
              <a:rPr lang="en-GB" dirty="0" err="1" smtClean="0"/>
              <a:t>bijl</a:t>
            </a:r>
            <a:r>
              <a:rPr lang="en-GB" dirty="0" smtClean="0"/>
              <a:t> thus go back to the OED definition giving its origin as axe or short sword. Hook, hack or </a:t>
            </a:r>
            <a:r>
              <a:rPr lang="en-GB" dirty="0" err="1" smtClean="0"/>
              <a:t>hak</a:t>
            </a:r>
            <a:r>
              <a:rPr lang="en-GB" dirty="0" smtClean="0"/>
              <a:t> also refer to the action of the tool for cutting or chopping. In German the word for the verb ‘to chop’ is </a:t>
            </a:r>
            <a:r>
              <a:rPr lang="en-GB" dirty="0" err="1" smtClean="0"/>
              <a:t>hacken</a:t>
            </a:r>
            <a:r>
              <a:rPr lang="en-GB" dirty="0" smtClean="0"/>
              <a:t> (noun </a:t>
            </a:r>
            <a:r>
              <a:rPr lang="en-GB" dirty="0" err="1" smtClean="0"/>
              <a:t>hacke</a:t>
            </a:r>
            <a:r>
              <a:rPr lang="en-GB" dirty="0" smtClean="0"/>
              <a:t> or hacker) and in Dutch it is </a:t>
            </a:r>
            <a:r>
              <a:rPr lang="en-GB" dirty="0" err="1" smtClean="0"/>
              <a:t>hakken</a:t>
            </a:r>
            <a:r>
              <a:rPr lang="en-GB" dirty="0" smtClean="0"/>
              <a:t> (noun </a:t>
            </a:r>
            <a:r>
              <a:rPr lang="en-GB" dirty="0" err="1" smtClean="0"/>
              <a:t>hakker</a:t>
            </a:r>
            <a:r>
              <a:rPr lang="en-GB" dirty="0" smtClean="0"/>
              <a:t>). The word for hook is </a:t>
            </a:r>
            <a:r>
              <a:rPr lang="en-GB" dirty="0" err="1" smtClean="0"/>
              <a:t>haken</a:t>
            </a:r>
            <a:r>
              <a:rPr lang="en-GB" dirty="0" smtClean="0"/>
              <a:t> (German) or </a:t>
            </a:r>
            <a:r>
              <a:rPr lang="en-GB" dirty="0" err="1" smtClean="0"/>
              <a:t>haak</a:t>
            </a:r>
            <a:r>
              <a:rPr lang="en-GB" dirty="0" smtClean="0"/>
              <a:t> (Dutch).</a:t>
            </a:r>
          </a:p>
          <a:p>
            <a:pPr>
              <a:buNone/>
            </a:pPr>
            <a:r>
              <a:rPr lang="en-GB" dirty="0" smtClean="0"/>
              <a:t> </a:t>
            </a:r>
          </a:p>
          <a:p>
            <a:pPr>
              <a:buNone/>
            </a:pPr>
            <a:r>
              <a:rPr lang="en-GB" dirty="0" smtClean="0"/>
              <a:t>	Thus billhook (or hook-bill c.f. </a:t>
            </a:r>
            <a:r>
              <a:rPr lang="en-GB" dirty="0" err="1" smtClean="0"/>
              <a:t>hackbeil</a:t>
            </a:r>
            <a:r>
              <a:rPr lang="en-GB" dirty="0" smtClean="0"/>
              <a:t> </a:t>
            </a:r>
            <a:r>
              <a:rPr lang="en-GB" i="1" dirty="0" smtClean="0"/>
              <a:t>also spelled as </a:t>
            </a:r>
            <a:r>
              <a:rPr lang="en-GB" i="1" dirty="0" err="1" smtClean="0"/>
              <a:t>hackebeil</a:t>
            </a:r>
            <a:r>
              <a:rPr lang="en-GB" i="1" dirty="0" smtClean="0"/>
              <a:t> </a:t>
            </a:r>
            <a:r>
              <a:rPr lang="en-GB" dirty="0" smtClean="0"/>
              <a:t>or </a:t>
            </a:r>
            <a:r>
              <a:rPr lang="en-GB" dirty="0" err="1" smtClean="0"/>
              <a:t>hakbijl</a:t>
            </a:r>
            <a:r>
              <a:rPr lang="en-GB" dirty="0" smtClean="0"/>
              <a:t>) describes the function of the tool as a chopping tool (sword, axe or short knife), rather than its ‘hooked’ shape (further confirmed by the alternative names of </a:t>
            </a:r>
            <a:r>
              <a:rPr lang="en-GB" dirty="0" err="1" smtClean="0"/>
              <a:t>hackmesser</a:t>
            </a:r>
            <a:r>
              <a:rPr lang="en-GB" dirty="0" smtClean="0"/>
              <a:t> (German) and </a:t>
            </a:r>
            <a:r>
              <a:rPr lang="en-GB" dirty="0" err="1" smtClean="0"/>
              <a:t>hakmes</a:t>
            </a:r>
            <a:r>
              <a:rPr lang="en-GB" dirty="0" smtClean="0"/>
              <a:t> (Dutch) where </a:t>
            </a:r>
            <a:r>
              <a:rPr lang="en-GB" dirty="0" err="1" smtClean="0"/>
              <a:t>messer</a:t>
            </a:r>
            <a:r>
              <a:rPr lang="en-GB" dirty="0" smtClean="0"/>
              <a:t>/</a:t>
            </a:r>
            <a:r>
              <a:rPr lang="en-GB" dirty="0" err="1" smtClean="0"/>
              <a:t>mes</a:t>
            </a:r>
            <a:r>
              <a:rPr lang="en-GB" dirty="0" smtClean="0"/>
              <a:t> means knife, hence chopping knife. In both languages (and also in Italian, Hungarian and Polish) the word for a billhook can also be synonymous with that for a meat cleaver.</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billhook</a:t>
            </a:r>
            <a:endParaRPr lang="en-GB" dirty="0"/>
          </a:p>
        </p:txBody>
      </p:sp>
      <p:sp>
        <p:nvSpPr>
          <p:cNvPr id="4" name="TextBox 3"/>
          <p:cNvSpPr txBox="1"/>
          <p:nvPr/>
        </p:nvSpPr>
        <p:spPr>
          <a:xfrm>
            <a:off x="899592" y="3284984"/>
            <a:ext cx="1440160" cy="369332"/>
          </a:xfrm>
          <a:prstGeom prst="rect">
            <a:avLst/>
          </a:prstGeom>
          <a:noFill/>
        </p:spPr>
        <p:txBody>
          <a:bodyPr wrap="square" rtlCol="0">
            <a:spAutoFit/>
          </a:bodyPr>
          <a:lstStyle/>
          <a:p>
            <a:r>
              <a:rPr lang="en-GB" dirty="0" smtClean="0"/>
              <a:t>Single edged</a:t>
            </a:r>
            <a:endParaRPr lang="en-GB" dirty="0"/>
          </a:p>
        </p:txBody>
      </p:sp>
      <p:sp>
        <p:nvSpPr>
          <p:cNvPr id="5" name="TextBox 4"/>
          <p:cNvSpPr txBox="1"/>
          <p:nvPr/>
        </p:nvSpPr>
        <p:spPr>
          <a:xfrm>
            <a:off x="827584" y="5805264"/>
            <a:ext cx="1584176" cy="369332"/>
          </a:xfrm>
          <a:prstGeom prst="rect">
            <a:avLst/>
          </a:prstGeom>
          <a:noFill/>
        </p:spPr>
        <p:txBody>
          <a:bodyPr wrap="square" rtlCol="0">
            <a:spAutoFit/>
          </a:bodyPr>
          <a:lstStyle/>
          <a:p>
            <a:r>
              <a:rPr lang="en-GB" dirty="0" smtClean="0"/>
              <a:t>Double edged</a:t>
            </a:r>
            <a:endParaRPr lang="en-GB" dirty="0"/>
          </a:p>
        </p:txBody>
      </p:sp>
      <p:pic>
        <p:nvPicPr>
          <p:cNvPr id="6" name="Picture 5" descr="Bulldog Spar Hook.jpg"/>
          <p:cNvPicPr>
            <a:picLocks noChangeAspect="1"/>
          </p:cNvPicPr>
          <p:nvPr/>
        </p:nvPicPr>
        <p:blipFill>
          <a:blip r:embed="rId3" cstate="print"/>
          <a:stretch>
            <a:fillRect/>
          </a:stretch>
        </p:blipFill>
        <p:spPr>
          <a:xfrm>
            <a:off x="323528" y="1556792"/>
            <a:ext cx="1630040" cy="1333373"/>
          </a:xfrm>
          <a:prstGeom prst="rect">
            <a:avLst/>
          </a:prstGeom>
        </p:spPr>
      </p:pic>
      <p:pic>
        <p:nvPicPr>
          <p:cNvPr id="7" name="Picture 6" descr="Brades 191 9 inch Kent.jpg"/>
          <p:cNvPicPr>
            <a:picLocks noChangeAspect="1"/>
          </p:cNvPicPr>
          <p:nvPr/>
        </p:nvPicPr>
        <p:blipFill>
          <a:blip r:embed="rId4" cstate="print"/>
          <a:stretch>
            <a:fillRect/>
          </a:stretch>
        </p:blipFill>
        <p:spPr>
          <a:xfrm>
            <a:off x="2339752" y="1556792"/>
            <a:ext cx="1699794" cy="1274846"/>
          </a:xfrm>
          <a:prstGeom prst="rect">
            <a:avLst/>
          </a:prstGeom>
        </p:spPr>
      </p:pic>
      <p:pic>
        <p:nvPicPr>
          <p:cNvPr id="8" name="Picture 7" descr="ash from Coleford Glos poss Monmouth.jpg"/>
          <p:cNvPicPr>
            <a:picLocks noChangeAspect="1"/>
          </p:cNvPicPr>
          <p:nvPr/>
        </p:nvPicPr>
        <p:blipFill>
          <a:blip r:embed="rId5" cstate="print"/>
          <a:stretch>
            <a:fillRect/>
          </a:stretch>
        </p:blipFill>
        <p:spPr>
          <a:xfrm>
            <a:off x="6876256" y="1412776"/>
            <a:ext cx="1805186" cy="1353889"/>
          </a:xfrm>
          <a:prstGeom prst="rect">
            <a:avLst/>
          </a:prstGeom>
        </p:spPr>
      </p:pic>
      <p:pic>
        <p:nvPicPr>
          <p:cNvPr id="9" name="Picture 8" descr="Loder.jpg"/>
          <p:cNvPicPr>
            <a:picLocks noChangeAspect="1"/>
          </p:cNvPicPr>
          <p:nvPr/>
        </p:nvPicPr>
        <p:blipFill>
          <a:blip r:embed="rId6" cstate="print"/>
          <a:stretch>
            <a:fillRect/>
          </a:stretch>
        </p:blipFill>
        <p:spPr>
          <a:xfrm>
            <a:off x="4211960" y="1628800"/>
            <a:ext cx="2548843" cy="1172468"/>
          </a:xfrm>
          <a:prstGeom prst="rect">
            <a:avLst/>
          </a:prstGeom>
        </p:spPr>
      </p:pic>
      <p:pic>
        <p:nvPicPr>
          <p:cNvPr id="10" name="Picture 9" descr="Elwell &amp; Harrison (bottom).jpg"/>
          <p:cNvPicPr>
            <a:picLocks noChangeAspect="1"/>
          </p:cNvPicPr>
          <p:nvPr/>
        </p:nvPicPr>
        <p:blipFill>
          <a:blip r:embed="rId7" cstate="print"/>
          <a:stretch>
            <a:fillRect/>
          </a:stretch>
        </p:blipFill>
        <p:spPr>
          <a:xfrm>
            <a:off x="5364088" y="3933056"/>
            <a:ext cx="3203848" cy="1759613"/>
          </a:xfrm>
          <a:prstGeom prst="rect">
            <a:avLst/>
          </a:prstGeom>
        </p:spPr>
      </p:pic>
      <p:pic>
        <p:nvPicPr>
          <p:cNvPr id="12" name="Picture 11" descr="Gent's billhook.jpg"/>
          <p:cNvPicPr>
            <a:picLocks noChangeAspect="1"/>
          </p:cNvPicPr>
          <p:nvPr/>
        </p:nvPicPr>
        <p:blipFill>
          <a:blip r:embed="rId8" cstate="print"/>
          <a:stretch>
            <a:fillRect/>
          </a:stretch>
        </p:blipFill>
        <p:spPr>
          <a:xfrm>
            <a:off x="395536" y="3933056"/>
            <a:ext cx="2310904" cy="1733178"/>
          </a:xfrm>
          <a:prstGeom prst="rect">
            <a:avLst/>
          </a:prstGeom>
        </p:spPr>
      </p:pic>
      <p:pic>
        <p:nvPicPr>
          <p:cNvPr id="13" name="Picture 12" descr="Rich E. Thomas Icknield  Works.jpg"/>
          <p:cNvPicPr>
            <a:picLocks noChangeAspect="1"/>
          </p:cNvPicPr>
          <p:nvPr/>
        </p:nvPicPr>
        <p:blipFill>
          <a:blip r:embed="rId9" cstate="print"/>
          <a:stretch>
            <a:fillRect/>
          </a:stretch>
        </p:blipFill>
        <p:spPr>
          <a:xfrm>
            <a:off x="2843807" y="3933056"/>
            <a:ext cx="2262899" cy="1697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Handles – method of fixing</a:t>
            </a:r>
            <a:endParaRPr lang="en-GB" dirty="0"/>
          </a:p>
        </p:txBody>
      </p:sp>
      <p:sp>
        <p:nvSpPr>
          <p:cNvPr id="4" name="TextBox 3"/>
          <p:cNvSpPr txBox="1"/>
          <p:nvPr/>
        </p:nvSpPr>
        <p:spPr>
          <a:xfrm>
            <a:off x="1259632" y="3645024"/>
            <a:ext cx="1080120" cy="369332"/>
          </a:xfrm>
          <a:prstGeom prst="rect">
            <a:avLst/>
          </a:prstGeom>
          <a:noFill/>
        </p:spPr>
        <p:txBody>
          <a:bodyPr wrap="square" rtlCol="0">
            <a:spAutoFit/>
          </a:bodyPr>
          <a:lstStyle/>
          <a:p>
            <a:r>
              <a:rPr lang="en-GB" dirty="0" err="1" smtClean="0"/>
              <a:t>Tanged</a:t>
            </a:r>
            <a:endParaRPr lang="en-GB" dirty="0"/>
          </a:p>
        </p:txBody>
      </p:sp>
      <p:sp>
        <p:nvSpPr>
          <p:cNvPr id="5" name="TextBox 4"/>
          <p:cNvSpPr txBox="1"/>
          <p:nvPr/>
        </p:nvSpPr>
        <p:spPr>
          <a:xfrm>
            <a:off x="6012160" y="3501008"/>
            <a:ext cx="1224136" cy="369332"/>
          </a:xfrm>
          <a:prstGeom prst="rect">
            <a:avLst/>
          </a:prstGeom>
          <a:noFill/>
        </p:spPr>
        <p:txBody>
          <a:bodyPr wrap="square" rtlCol="0">
            <a:spAutoFit/>
          </a:bodyPr>
          <a:lstStyle/>
          <a:p>
            <a:r>
              <a:rPr lang="en-GB" dirty="0" err="1" smtClean="0"/>
              <a:t>Socketed</a:t>
            </a:r>
            <a:endParaRPr lang="en-GB" dirty="0"/>
          </a:p>
        </p:txBody>
      </p:sp>
      <p:sp>
        <p:nvSpPr>
          <p:cNvPr id="6" name="TextBox 5"/>
          <p:cNvSpPr txBox="1"/>
          <p:nvPr/>
        </p:nvSpPr>
        <p:spPr>
          <a:xfrm>
            <a:off x="3635896" y="6021288"/>
            <a:ext cx="1584176" cy="369332"/>
          </a:xfrm>
          <a:prstGeom prst="rect">
            <a:avLst/>
          </a:prstGeom>
          <a:noFill/>
        </p:spPr>
        <p:txBody>
          <a:bodyPr wrap="square" rtlCol="0">
            <a:spAutoFit/>
          </a:bodyPr>
          <a:lstStyle/>
          <a:p>
            <a:r>
              <a:rPr lang="en-GB" dirty="0" err="1" smtClean="0"/>
              <a:t>Rivetted</a:t>
            </a:r>
            <a:r>
              <a:rPr lang="en-GB" dirty="0" smtClean="0"/>
              <a:t> Scales</a:t>
            </a:r>
            <a:endParaRPr lang="en-GB" dirty="0"/>
          </a:p>
        </p:txBody>
      </p:sp>
      <p:pic>
        <p:nvPicPr>
          <p:cNvPr id="8" name="Picture 7" descr="Brades 216 Block hook.jpg"/>
          <p:cNvPicPr>
            <a:picLocks noChangeAspect="1"/>
          </p:cNvPicPr>
          <p:nvPr/>
        </p:nvPicPr>
        <p:blipFill>
          <a:blip r:embed="rId3" cstate="print"/>
          <a:stretch>
            <a:fillRect/>
          </a:stretch>
        </p:blipFill>
        <p:spPr>
          <a:xfrm>
            <a:off x="5292080" y="1268760"/>
            <a:ext cx="2840260" cy="2130195"/>
          </a:xfrm>
          <a:prstGeom prst="rect">
            <a:avLst/>
          </a:prstGeom>
        </p:spPr>
      </p:pic>
      <p:pic>
        <p:nvPicPr>
          <p:cNvPr id="9" name="Picture 8" descr="Elwell 3902 from Spain.jpg"/>
          <p:cNvPicPr>
            <a:picLocks noChangeAspect="1"/>
          </p:cNvPicPr>
          <p:nvPr/>
        </p:nvPicPr>
        <p:blipFill>
          <a:blip r:embed="rId4" cstate="print"/>
          <a:stretch>
            <a:fillRect/>
          </a:stretch>
        </p:blipFill>
        <p:spPr>
          <a:xfrm>
            <a:off x="683568" y="1196752"/>
            <a:ext cx="2265131" cy="2302197"/>
          </a:xfrm>
          <a:prstGeom prst="rect">
            <a:avLst/>
          </a:prstGeom>
        </p:spPr>
      </p:pic>
      <p:pic>
        <p:nvPicPr>
          <p:cNvPr id="10" name="Picture 9" descr="ex Piemonte 2a (IT).jpg"/>
          <p:cNvPicPr>
            <a:picLocks noChangeAspect="1"/>
          </p:cNvPicPr>
          <p:nvPr/>
        </p:nvPicPr>
        <p:blipFill>
          <a:blip r:embed="rId5" cstate="print"/>
          <a:stretch>
            <a:fillRect/>
          </a:stretch>
        </p:blipFill>
        <p:spPr>
          <a:xfrm>
            <a:off x="2987824" y="3645024"/>
            <a:ext cx="2886968" cy="2165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billhook??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billhook is an edge tool used for cutting green wood or similar materials</a:t>
            </a:r>
          </a:p>
          <a:p>
            <a:r>
              <a:rPr lang="en-GB" dirty="0" smtClean="0"/>
              <a:t>They have been around in Britain for over 2000 years</a:t>
            </a:r>
          </a:p>
          <a:p>
            <a:r>
              <a:rPr lang="en-GB" dirty="0" smtClean="0"/>
              <a:t>They are found in most European countries and most other countries with a history of iron working</a:t>
            </a:r>
          </a:p>
          <a:p>
            <a:r>
              <a:rPr lang="en-GB" dirty="0" smtClean="0"/>
              <a:t>They are found with a wide variety of blade shapes and sizes</a:t>
            </a:r>
          </a:p>
          <a:p>
            <a:r>
              <a:rPr lang="en-GB" dirty="0" smtClean="0"/>
              <a:t>They usually consist of a blade made of iron and/or steel with a handle in line with the blade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dirty="0" smtClean="0"/>
              <a:t/>
            </a:r>
            <a:br>
              <a:rPr lang="en-GB" dirty="0" smtClean="0"/>
            </a:br>
            <a:r>
              <a:rPr lang="en-GB" dirty="0" smtClean="0"/>
              <a:t>Handle types and materials</a:t>
            </a:r>
            <a:br>
              <a:rPr lang="en-GB" dirty="0" smtClean="0"/>
            </a:br>
            <a:endParaRPr lang="en-GB" dirty="0"/>
          </a:p>
        </p:txBody>
      </p:sp>
      <p:pic>
        <p:nvPicPr>
          <p:cNvPr id="8" name="Picture 7" descr="CS + crown.jpg"/>
          <p:cNvPicPr>
            <a:picLocks noChangeAspect="1"/>
          </p:cNvPicPr>
          <p:nvPr/>
        </p:nvPicPr>
        <p:blipFill>
          <a:blip r:embed="rId3" cstate="print"/>
          <a:stretch>
            <a:fillRect/>
          </a:stretch>
        </p:blipFill>
        <p:spPr>
          <a:xfrm rot="10800000">
            <a:off x="3203848" y="1412776"/>
            <a:ext cx="2022031" cy="2345556"/>
          </a:xfrm>
          <a:prstGeom prst="rect">
            <a:avLst/>
          </a:prstGeom>
        </p:spPr>
      </p:pic>
      <p:pic>
        <p:nvPicPr>
          <p:cNvPr id="10" name="Picture 9" descr="C T Skelton 8 inch.jpg"/>
          <p:cNvPicPr>
            <a:picLocks noChangeAspect="1"/>
          </p:cNvPicPr>
          <p:nvPr/>
        </p:nvPicPr>
        <p:blipFill>
          <a:blip r:embed="rId4" cstate="print"/>
          <a:stretch>
            <a:fillRect/>
          </a:stretch>
        </p:blipFill>
        <p:spPr>
          <a:xfrm>
            <a:off x="395536" y="1484784"/>
            <a:ext cx="2688299" cy="2016224"/>
          </a:xfrm>
          <a:prstGeom prst="rect">
            <a:avLst/>
          </a:prstGeom>
        </p:spPr>
      </p:pic>
      <p:pic>
        <p:nvPicPr>
          <p:cNvPr id="11" name="Picture 10" descr="P3040434.JPG"/>
          <p:cNvPicPr>
            <a:picLocks noChangeAspect="1"/>
          </p:cNvPicPr>
          <p:nvPr/>
        </p:nvPicPr>
        <p:blipFill>
          <a:blip r:embed="rId5" cstate="print"/>
          <a:stretch>
            <a:fillRect/>
          </a:stretch>
        </p:blipFill>
        <p:spPr>
          <a:xfrm>
            <a:off x="5868144" y="1556792"/>
            <a:ext cx="2747797" cy="2060848"/>
          </a:xfrm>
          <a:prstGeom prst="rect">
            <a:avLst/>
          </a:prstGeom>
        </p:spPr>
      </p:pic>
      <p:pic>
        <p:nvPicPr>
          <p:cNvPr id="12" name="Picture 11" descr="Ughetti à Aix.jpg"/>
          <p:cNvPicPr>
            <a:picLocks noChangeAspect="1"/>
          </p:cNvPicPr>
          <p:nvPr/>
        </p:nvPicPr>
        <p:blipFill>
          <a:blip r:embed="rId6" cstate="print"/>
          <a:stretch>
            <a:fillRect/>
          </a:stretch>
        </p:blipFill>
        <p:spPr>
          <a:xfrm>
            <a:off x="395536" y="4005064"/>
            <a:ext cx="2736304" cy="2052228"/>
          </a:xfrm>
          <a:prstGeom prst="rect">
            <a:avLst/>
          </a:prstGeom>
        </p:spPr>
      </p:pic>
      <p:pic>
        <p:nvPicPr>
          <p:cNvPr id="13" name="Picture 12" descr="ex Carlo PM1a.jpg"/>
          <p:cNvPicPr>
            <a:picLocks noChangeAspect="1"/>
          </p:cNvPicPr>
          <p:nvPr/>
        </p:nvPicPr>
        <p:blipFill>
          <a:blip r:embed="rId7" cstate="print"/>
          <a:stretch>
            <a:fillRect/>
          </a:stretch>
        </p:blipFill>
        <p:spPr>
          <a:xfrm>
            <a:off x="3251854" y="4005064"/>
            <a:ext cx="2574934" cy="1931200"/>
          </a:xfrm>
          <a:prstGeom prst="rect">
            <a:avLst/>
          </a:prstGeom>
        </p:spPr>
      </p:pic>
      <p:pic>
        <p:nvPicPr>
          <p:cNvPr id="14" name="Picture 13" descr="Serpette du Président de Chevry.jpg"/>
          <p:cNvPicPr>
            <a:picLocks noChangeAspect="1"/>
          </p:cNvPicPr>
          <p:nvPr/>
        </p:nvPicPr>
        <p:blipFill>
          <a:blip r:embed="rId8" cstate="print"/>
          <a:stretch>
            <a:fillRect/>
          </a:stretch>
        </p:blipFill>
        <p:spPr>
          <a:xfrm rot="10800000">
            <a:off x="6156176" y="4005064"/>
            <a:ext cx="2117326" cy="1939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LWELL 5088-9 2.jpg"/>
          <p:cNvPicPr>
            <a:picLocks noChangeAspect="1"/>
          </p:cNvPicPr>
          <p:nvPr/>
        </p:nvPicPr>
        <p:blipFill>
          <a:blip r:embed="rId3" cstate="print"/>
          <a:stretch>
            <a:fillRect/>
          </a:stretch>
        </p:blipFill>
        <p:spPr>
          <a:xfrm>
            <a:off x="6516216" y="4725144"/>
            <a:ext cx="2406915" cy="1805186"/>
          </a:xfrm>
          <a:prstGeom prst="rect">
            <a:avLst/>
          </a:prstGeom>
        </p:spPr>
      </p:pic>
      <p:sp>
        <p:nvSpPr>
          <p:cNvPr id="2" name="Title 1"/>
          <p:cNvSpPr>
            <a:spLocks noGrp="1"/>
          </p:cNvSpPr>
          <p:nvPr>
            <p:ph type="title"/>
          </p:nvPr>
        </p:nvSpPr>
        <p:spPr/>
        <p:txBody>
          <a:bodyPr/>
          <a:lstStyle/>
          <a:p>
            <a:r>
              <a:rPr lang="en-GB" dirty="0" smtClean="0"/>
              <a:t>Blade types (Single Edge)</a:t>
            </a:r>
            <a:endParaRPr lang="en-GB" dirty="0"/>
          </a:p>
        </p:txBody>
      </p:sp>
      <p:sp>
        <p:nvSpPr>
          <p:cNvPr id="4" name="TextBox 3"/>
          <p:cNvSpPr txBox="1"/>
          <p:nvPr/>
        </p:nvSpPr>
        <p:spPr>
          <a:xfrm>
            <a:off x="251520" y="6165304"/>
            <a:ext cx="2880320" cy="369332"/>
          </a:xfrm>
          <a:prstGeom prst="rect">
            <a:avLst/>
          </a:prstGeom>
          <a:noFill/>
        </p:spPr>
        <p:txBody>
          <a:bodyPr wrap="square" rtlCol="0">
            <a:spAutoFit/>
          </a:bodyPr>
          <a:lstStyle/>
          <a:p>
            <a:endParaRPr lang="en-GB" dirty="0"/>
          </a:p>
        </p:txBody>
      </p:sp>
      <p:pic>
        <p:nvPicPr>
          <p:cNvPr id="6" name="Picture 5" descr="Brades 195 10inch.jpg"/>
          <p:cNvPicPr>
            <a:picLocks noChangeAspect="1"/>
          </p:cNvPicPr>
          <p:nvPr/>
        </p:nvPicPr>
        <p:blipFill>
          <a:blip r:embed="rId4" cstate="print"/>
          <a:stretch>
            <a:fillRect/>
          </a:stretch>
        </p:blipFill>
        <p:spPr>
          <a:xfrm>
            <a:off x="3347864" y="1340768"/>
            <a:ext cx="2400266" cy="1800200"/>
          </a:xfrm>
          <a:prstGeom prst="rect">
            <a:avLst/>
          </a:prstGeom>
        </p:spPr>
      </p:pic>
      <p:pic>
        <p:nvPicPr>
          <p:cNvPr id="7" name="Picture 6" descr="Brades No 198 Fagotting.jpg"/>
          <p:cNvPicPr>
            <a:picLocks noChangeAspect="1"/>
          </p:cNvPicPr>
          <p:nvPr/>
        </p:nvPicPr>
        <p:blipFill>
          <a:blip r:embed="rId5" cstate="print"/>
          <a:stretch>
            <a:fillRect/>
          </a:stretch>
        </p:blipFill>
        <p:spPr>
          <a:xfrm>
            <a:off x="467544" y="1340768"/>
            <a:ext cx="2448272" cy="1836204"/>
          </a:xfrm>
          <a:prstGeom prst="rect">
            <a:avLst/>
          </a:prstGeom>
        </p:spPr>
      </p:pic>
      <p:pic>
        <p:nvPicPr>
          <p:cNvPr id="8" name="Picture 7" descr="Cornelius Whitehouse Block Bill.jpg"/>
          <p:cNvPicPr>
            <a:picLocks noChangeAspect="1"/>
          </p:cNvPicPr>
          <p:nvPr/>
        </p:nvPicPr>
        <p:blipFill>
          <a:blip r:embed="rId6" cstate="print"/>
          <a:stretch>
            <a:fillRect/>
          </a:stretch>
        </p:blipFill>
        <p:spPr>
          <a:xfrm>
            <a:off x="467544" y="3356992"/>
            <a:ext cx="2088691" cy="1499680"/>
          </a:xfrm>
          <a:prstGeom prst="rect">
            <a:avLst/>
          </a:prstGeom>
        </p:spPr>
      </p:pic>
      <p:pic>
        <p:nvPicPr>
          <p:cNvPr id="9" name="Picture 8" descr="Nash Aberayron.jpg"/>
          <p:cNvPicPr>
            <a:picLocks noChangeAspect="1"/>
          </p:cNvPicPr>
          <p:nvPr/>
        </p:nvPicPr>
        <p:blipFill>
          <a:blip r:embed="rId7" cstate="print"/>
          <a:stretch>
            <a:fillRect/>
          </a:stretch>
        </p:blipFill>
        <p:spPr>
          <a:xfrm>
            <a:off x="5004048" y="3717032"/>
            <a:ext cx="2713843" cy="1324355"/>
          </a:xfrm>
          <a:prstGeom prst="rect">
            <a:avLst/>
          </a:prstGeom>
        </p:spPr>
      </p:pic>
      <p:pic>
        <p:nvPicPr>
          <p:cNvPr id="10" name="Picture 9" descr="Elwell 3370 Hertford.jpg"/>
          <p:cNvPicPr>
            <a:picLocks noChangeAspect="1"/>
          </p:cNvPicPr>
          <p:nvPr/>
        </p:nvPicPr>
        <p:blipFill>
          <a:blip r:embed="rId8" cstate="print"/>
          <a:stretch>
            <a:fillRect/>
          </a:stretch>
        </p:blipFill>
        <p:spPr>
          <a:xfrm>
            <a:off x="1907703" y="4221088"/>
            <a:ext cx="2251733" cy="1616744"/>
          </a:xfrm>
          <a:prstGeom prst="rect">
            <a:avLst/>
          </a:prstGeom>
        </p:spPr>
      </p:pic>
      <p:pic>
        <p:nvPicPr>
          <p:cNvPr id="5" name="Picture 4" descr="7inch ex Stowmarket Suffolk.jpg"/>
          <p:cNvPicPr>
            <a:picLocks noChangeAspect="1"/>
          </p:cNvPicPr>
          <p:nvPr/>
        </p:nvPicPr>
        <p:blipFill>
          <a:blip r:embed="rId9" cstate="print"/>
          <a:stretch>
            <a:fillRect/>
          </a:stretch>
        </p:blipFill>
        <p:spPr>
          <a:xfrm>
            <a:off x="3779912" y="4797152"/>
            <a:ext cx="2238896" cy="1679172"/>
          </a:xfrm>
          <a:prstGeom prst="rect">
            <a:avLst/>
          </a:prstGeom>
        </p:spPr>
      </p:pic>
      <p:pic>
        <p:nvPicPr>
          <p:cNvPr id="12" name="Picture 11" descr="ex Sussex.jpg"/>
          <p:cNvPicPr>
            <a:picLocks noChangeAspect="1"/>
          </p:cNvPicPr>
          <p:nvPr/>
        </p:nvPicPr>
        <p:blipFill>
          <a:blip r:embed="rId10" cstate="print"/>
          <a:stretch>
            <a:fillRect/>
          </a:stretch>
        </p:blipFill>
        <p:spPr>
          <a:xfrm>
            <a:off x="6156176" y="1340768"/>
            <a:ext cx="2304256"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icily ex Miki.jpg"/>
          <p:cNvPicPr>
            <a:picLocks noChangeAspect="1"/>
          </p:cNvPicPr>
          <p:nvPr/>
        </p:nvPicPr>
        <p:blipFill>
          <a:blip r:embed="rId3" cstate="print"/>
          <a:stretch>
            <a:fillRect/>
          </a:stretch>
        </p:blipFill>
        <p:spPr>
          <a:xfrm>
            <a:off x="6876256" y="4941168"/>
            <a:ext cx="1960578" cy="1337114"/>
          </a:xfrm>
          <a:prstGeom prst="rect">
            <a:avLst/>
          </a:prstGeom>
        </p:spPr>
      </p:pic>
      <p:pic>
        <p:nvPicPr>
          <p:cNvPr id="13" name="Picture 12" descr="French or Italian edit.jpg"/>
          <p:cNvPicPr>
            <a:picLocks noChangeAspect="1"/>
          </p:cNvPicPr>
          <p:nvPr/>
        </p:nvPicPr>
        <p:blipFill>
          <a:blip r:embed="rId4" cstate="print"/>
          <a:stretch>
            <a:fillRect/>
          </a:stretch>
        </p:blipFill>
        <p:spPr>
          <a:xfrm>
            <a:off x="4355976" y="5013176"/>
            <a:ext cx="2219523" cy="1391456"/>
          </a:xfrm>
          <a:prstGeom prst="rect">
            <a:avLst/>
          </a:prstGeom>
        </p:spPr>
      </p:pic>
      <p:sp>
        <p:nvSpPr>
          <p:cNvPr id="2" name="Title 1"/>
          <p:cNvSpPr>
            <a:spLocks noGrp="1"/>
          </p:cNvSpPr>
          <p:nvPr>
            <p:ph type="title"/>
          </p:nvPr>
        </p:nvSpPr>
        <p:spPr>
          <a:xfrm>
            <a:off x="457200" y="274638"/>
            <a:ext cx="8229600" cy="922114"/>
          </a:xfrm>
        </p:spPr>
        <p:txBody>
          <a:bodyPr/>
          <a:lstStyle/>
          <a:p>
            <a:r>
              <a:rPr lang="en-GB" dirty="0" smtClean="0"/>
              <a:t>Blade types (double edge)</a:t>
            </a:r>
            <a:endParaRPr lang="en-GB" dirty="0"/>
          </a:p>
        </p:txBody>
      </p:sp>
      <p:pic>
        <p:nvPicPr>
          <p:cNvPr id="6" name="Picture 5" descr="Brades 174 9ins -ex Kettering Northants.jpg"/>
          <p:cNvPicPr>
            <a:picLocks noChangeAspect="1"/>
          </p:cNvPicPr>
          <p:nvPr/>
        </p:nvPicPr>
        <p:blipFill>
          <a:blip r:embed="rId5" cstate="print"/>
          <a:stretch>
            <a:fillRect/>
          </a:stretch>
        </p:blipFill>
        <p:spPr>
          <a:xfrm>
            <a:off x="539552" y="1412776"/>
            <a:ext cx="2502925" cy="1877194"/>
          </a:xfrm>
          <a:prstGeom prst="rect">
            <a:avLst/>
          </a:prstGeom>
        </p:spPr>
      </p:pic>
      <p:pic>
        <p:nvPicPr>
          <p:cNvPr id="8" name="Picture 7" descr="STAMPED - SKJO 1.jpg"/>
          <p:cNvPicPr>
            <a:picLocks noChangeAspect="1"/>
          </p:cNvPicPr>
          <p:nvPr/>
        </p:nvPicPr>
        <p:blipFill>
          <a:blip r:embed="rId6" cstate="print"/>
          <a:stretch>
            <a:fillRect/>
          </a:stretch>
        </p:blipFill>
        <p:spPr>
          <a:xfrm>
            <a:off x="6084168" y="1412776"/>
            <a:ext cx="2496278" cy="1872208"/>
          </a:xfrm>
          <a:prstGeom prst="rect">
            <a:avLst/>
          </a:prstGeom>
        </p:spPr>
      </p:pic>
      <p:pic>
        <p:nvPicPr>
          <p:cNvPr id="9" name="Picture 8" descr="Harrison No 3.jpg"/>
          <p:cNvPicPr>
            <a:picLocks noChangeAspect="1"/>
          </p:cNvPicPr>
          <p:nvPr/>
        </p:nvPicPr>
        <p:blipFill>
          <a:blip r:embed="rId7" cstate="print"/>
          <a:stretch>
            <a:fillRect/>
          </a:stretch>
        </p:blipFill>
        <p:spPr>
          <a:xfrm flipH="1">
            <a:off x="3347864" y="1412776"/>
            <a:ext cx="2448272" cy="1839527"/>
          </a:xfrm>
          <a:prstGeom prst="rect">
            <a:avLst/>
          </a:prstGeom>
        </p:spPr>
      </p:pic>
      <p:pic>
        <p:nvPicPr>
          <p:cNvPr id="11" name="Picture 10" descr="poudo de midi 1 flip.jpg"/>
          <p:cNvPicPr>
            <a:picLocks noChangeAspect="1"/>
          </p:cNvPicPr>
          <p:nvPr/>
        </p:nvPicPr>
        <p:blipFill>
          <a:blip r:embed="rId8" cstate="print"/>
          <a:stretch>
            <a:fillRect/>
          </a:stretch>
        </p:blipFill>
        <p:spPr>
          <a:xfrm>
            <a:off x="1835696" y="4581128"/>
            <a:ext cx="1862336" cy="1396752"/>
          </a:xfrm>
          <a:prstGeom prst="rect">
            <a:avLst/>
          </a:prstGeom>
        </p:spPr>
      </p:pic>
      <p:pic>
        <p:nvPicPr>
          <p:cNvPr id="12" name="Picture 11" descr="Aquitaine FR.jpg"/>
          <p:cNvPicPr>
            <a:picLocks noChangeAspect="1"/>
          </p:cNvPicPr>
          <p:nvPr/>
        </p:nvPicPr>
        <p:blipFill>
          <a:blip r:embed="rId9" cstate="print"/>
          <a:stretch>
            <a:fillRect/>
          </a:stretch>
        </p:blipFill>
        <p:spPr>
          <a:xfrm>
            <a:off x="3059832" y="3717032"/>
            <a:ext cx="1830851" cy="1373138"/>
          </a:xfrm>
          <a:prstGeom prst="rect">
            <a:avLst/>
          </a:prstGeom>
        </p:spPr>
      </p:pic>
      <p:pic>
        <p:nvPicPr>
          <p:cNvPr id="10" name="Picture 9" descr="marque FASSIC plus ancre.jpg"/>
          <p:cNvPicPr>
            <a:picLocks noChangeAspect="1"/>
          </p:cNvPicPr>
          <p:nvPr/>
        </p:nvPicPr>
        <p:blipFill>
          <a:blip r:embed="rId10" cstate="print"/>
          <a:stretch>
            <a:fillRect/>
          </a:stretch>
        </p:blipFill>
        <p:spPr>
          <a:xfrm flipH="1">
            <a:off x="539552" y="3429000"/>
            <a:ext cx="1735629" cy="1471691"/>
          </a:xfrm>
          <a:prstGeom prst="rect">
            <a:avLst/>
          </a:prstGeom>
        </p:spPr>
      </p:pic>
      <p:pic>
        <p:nvPicPr>
          <p:cNvPr id="14" name="Picture 13" descr="Roncola d'Umbria.jpg"/>
          <p:cNvPicPr>
            <a:picLocks noChangeAspect="1"/>
          </p:cNvPicPr>
          <p:nvPr/>
        </p:nvPicPr>
        <p:blipFill>
          <a:blip r:embed="rId11" cstate="print"/>
          <a:stretch>
            <a:fillRect/>
          </a:stretch>
        </p:blipFill>
        <p:spPr>
          <a:xfrm>
            <a:off x="5436096" y="3861048"/>
            <a:ext cx="1847867" cy="13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Catalogue 1</a:t>
            </a:r>
            <a:endParaRPr lang="en-GB" dirty="0"/>
          </a:p>
        </p:txBody>
      </p:sp>
      <p:pic>
        <p:nvPicPr>
          <p:cNvPr id="4" name="Picture 3" descr="Whithouse p14.jpg"/>
          <p:cNvPicPr>
            <a:picLocks noChangeAspect="1"/>
          </p:cNvPicPr>
          <p:nvPr/>
        </p:nvPicPr>
        <p:blipFill>
          <a:blip r:embed="rId3" cstate="print"/>
          <a:stretch>
            <a:fillRect/>
          </a:stretch>
        </p:blipFill>
        <p:spPr>
          <a:xfrm>
            <a:off x="1043608" y="1196752"/>
            <a:ext cx="7098808" cy="540146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Catalogue 2</a:t>
            </a:r>
            <a:endParaRPr lang="en-GB" dirty="0"/>
          </a:p>
        </p:txBody>
      </p:sp>
      <p:pic>
        <p:nvPicPr>
          <p:cNvPr id="4" name="Picture 3" descr="Whithouse p15.jpg"/>
          <p:cNvPicPr>
            <a:picLocks noChangeAspect="1"/>
          </p:cNvPicPr>
          <p:nvPr/>
        </p:nvPicPr>
        <p:blipFill>
          <a:blip r:embed="rId3" cstate="print"/>
          <a:stretch>
            <a:fillRect/>
          </a:stretch>
        </p:blipFill>
        <p:spPr>
          <a:xfrm>
            <a:off x="1115616" y="1196752"/>
            <a:ext cx="6911139" cy="53012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Catalogue 3</a:t>
            </a:r>
            <a:endParaRPr lang="en-GB" dirty="0"/>
          </a:p>
        </p:txBody>
      </p:sp>
      <p:pic>
        <p:nvPicPr>
          <p:cNvPr id="4" name="Picture 3" descr="Whithouse p16.jpg"/>
          <p:cNvPicPr>
            <a:picLocks noChangeAspect="1"/>
          </p:cNvPicPr>
          <p:nvPr/>
        </p:nvPicPr>
        <p:blipFill>
          <a:blip r:embed="rId3" cstate="print"/>
          <a:stretch>
            <a:fillRect/>
          </a:stretch>
        </p:blipFill>
        <p:spPr>
          <a:xfrm>
            <a:off x="1043608" y="1124744"/>
            <a:ext cx="6912768" cy="53681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Catalogue 4</a:t>
            </a:r>
            <a:endParaRPr lang="en-GB" dirty="0"/>
          </a:p>
        </p:txBody>
      </p:sp>
      <p:pic>
        <p:nvPicPr>
          <p:cNvPr id="4" name="Picture 3" descr="Whithouse p17.jpg"/>
          <p:cNvPicPr>
            <a:picLocks noChangeAspect="1"/>
          </p:cNvPicPr>
          <p:nvPr/>
        </p:nvPicPr>
        <p:blipFill>
          <a:blip r:embed="rId3" cstate="print"/>
          <a:stretch>
            <a:fillRect/>
          </a:stretch>
        </p:blipFill>
        <p:spPr>
          <a:xfrm>
            <a:off x="1043608" y="1124744"/>
            <a:ext cx="6840760" cy="52617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Catalogue 5</a:t>
            </a:r>
            <a:endParaRPr lang="en-GB" dirty="0"/>
          </a:p>
        </p:txBody>
      </p:sp>
      <p:pic>
        <p:nvPicPr>
          <p:cNvPr id="4" name="Picture 3" descr="Whithouse p18.jpg"/>
          <p:cNvPicPr>
            <a:picLocks noChangeAspect="1"/>
          </p:cNvPicPr>
          <p:nvPr/>
        </p:nvPicPr>
        <p:blipFill>
          <a:blip r:embed="rId3" cstate="print"/>
          <a:stretch>
            <a:fillRect/>
          </a:stretch>
        </p:blipFill>
        <p:spPr>
          <a:xfrm>
            <a:off x="1331640" y="1124744"/>
            <a:ext cx="6968186" cy="52863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Catalogue 6</a:t>
            </a:r>
            <a:endParaRPr lang="en-GB" dirty="0"/>
          </a:p>
        </p:txBody>
      </p:sp>
      <p:pic>
        <p:nvPicPr>
          <p:cNvPr id="4" name="Picture 3" descr="Whithouse p19.jpg"/>
          <p:cNvPicPr>
            <a:picLocks noChangeAspect="1"/>
          </p:cNvPicPr>
          <p:nvPr/>
        </p:nvPicPr>
        <p:blipFill>
          <a:blip r:embed="rId3" cstate="print"/>
          <a:stretch>
            <a:fillRect/>
          </a:stretch>
        </p:blipFill>
        <p:spPr>
          <a:xfrm>
            <a:off x="899592" y="1052736"/>
            <a:ext cx="7128792" cy="543581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Manufacture</a:t>
            </a:r>
            <a:endParaRPr lang="en-GB" dirty="0"/>
          </a:p>
        </p:txBody>
      </p:sp>
      <p:sp>
        <p:nvSpPr>
          <p:cNvPr id="3" name="Content Placeholder 2"/>
          <p:cNvSpPr>
            <a:spLocks noGrp="1"/>
          </p:cNvSpPr>
          <p:nvPr>
            <p:ph idx="1"/>
          </p:nvPr>
        </p:nvSpPr>
        <p:spPr/>
        <p:txBody>
          <a:bodyPr/>
          <a:lstStyle/>
          <a:p>
            <a:r>
              <a:rPr lang="en-GB" dirty="0" smtClean="0"/>
              <a:t>Up to the early 20</a:t>
            </a:r>
            <a:r>
              <a:rPr lang="en-GB" baseline="30000" dirty="0" smtClean="0"/>
              <a:t>th</a:t>
            </a:r>
            <a:r>
              <a:rPr lang="en-GB" dirty="0" smtClean="0"/>
              <a:t> century made with a wrought iron body and a steel cutting edge forge welded to it</a:t>
            </a:r>
            <a:endParaRPr lang="en-GB" dirty="0"/>
          </a:p>
        </p:txBody>
      </p:sp>
      <p:pic>
        <p:nvPicPr>
          <p:cNvPr id="4" name="Picture 3" descr="PB ex IdF 1.jpg"/>
          <p:cNvPicPr>
            <a:picLocks noChangeAspect="1"/>
          </p:cNvPicPr>
          <p:nvPr/>
        </p:nvPicPr>
        <p:blipFill>
          <a:blip r:embed="rId3" cstate="print"/>
          <a:stretch>
            <a:fillRect/>
          </a:stretch>
        </p:blipFill>
        <p:spPr>
          <a:xfrm>
            <a:off x="539551" y="3356992"/>
            <a:ext cx="3552395" cy="2664296"/>
          </a:xfrm>
          <a:prstGeom prst="rect">
            <a:avLst/>
          </a:prstGeom>
        </p:spPr>
      </p:pic>
      <p:pic>
        <p:nvPicPr>
          <p:cNvPr id="5" name="Picture 4" descr="PB ex IdF 2.jpg"/>
          <p:cNvPicPr>
            <a:picLocks noChangeAspect="1"/>
          </p:cNvPicPr>
          <p:nvPr/>
        </p:nvPicPr>
        <p:blipFill>
          <a:blip r:embed="rId4" cstate="print"/>
          <a:stretch>
            <a:fillRect/>
          </a:stretch>
        </p:blipFill>
        <p:spPr>
          <a:xfrm>
            <a:off x="4860032" y="3356992"/>
            <a:ext cx="3552395"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napman No 3.jpg"/>
          <p:cNvPicPr>
            <a:picLocks noChangeAspect="1"/>
          </p:cNvPicPr>
          <p:nvPr/>
        </p:nvPicPr>
        <p:blipFill>
          <a:blip r:embed="rId3" cstate="print"/>
          <a:stretch>
            <a:fillRect/>
          </a:stretch>
        </p:blipFill>
        <p:spPr>
          <a:xfrm>
            <a:off x="179512" y="692696"/>
            <a:ext cx="1758843" cy="1319132"/>
          </a:xfrm>
          <a:prstGeom prst="rect">
            <a:avLst/>
          </a:prstGeom>
        </p:spPr>
      </p:pic>
      <p:pic>
        <p:nvPicPr>
          <p:cNvPr id="9" name="Picture 8" descr="Monmouth by Nash.jpg"/>
          <p:cNvPicPr>
            <a:picLocks noChangeAspect="1"/>
          </p:cNvPicPr>
          <p:nvPr/>
        </p:nvPicPr>
        <p:blipFill>
          <a:blip r:embed="rId4" cstate="print"/>
          <a:stretch>
            <a:fillRect/>
          </a:stretch>
        </p:blipFill>
        <p:spPr>
          <a:xfrm>
            <a:off x="2123728" y="692696"/>
            <a:ext cx="2462854" cy="1191863"/>
          </a:xfrm>
          <a:prstGeom prst="rect">
            <a:avLst/>
          </a:prstGeom>
        </p:spPr>
      </p:pic>
      <p:pic>
        <p:nvPicPr>
          <p:cNvPr id="10" name="Picture 9" descr="Rich E. Thomas Icknield  Works.jpg"/>
          <p:cNvPicPr>
            <a:picLocks noChangeAspect="1"/>
          </p:cNvPicPr>
          <p:nvPr/>
        </p:nvPicPr>
        <p:blipFill>
          <a:blip r:embed="rId5" cstate="print"/>
          <a:stretch>
            <a:fillRect/>
          </a:stretch>
        </p:blipFill>
        <p:spPr>
          <a:xfrm>
            <a:off x="4788024" y="548680"/>
            <a:ext cx="1824204" cy="1368152"/>
          </a:xfrm>
          <a:prstGeom prst="rect">
            <a:avLst/>
          </a:prstGeom>
        </p:spPr>
      </p:pic>
      <p:pic>
        <p:nvPicPr>
          <p:cNvPr id="11" name="Picture 10" descr="WS No 40.jpg"/>
          <p:cNvPicPr>
            <a:picLocks noChangeAspect="1"/>
          </p:cNvPicPr>
          <p:nvPr/>
        </p:nvPicPr>
        <p:blipFill>
          <a:blip r:embed="rId6" cstate="print"/>
          <a:stretch>
            <a:fillRect/>
          </a:stretch>
        </p:blipFill>
        <p:spPr>
          <a:xfrm>
            <a:off x="6876256" y="476672"/>
            <a:ext cx="1944216" cy="1458162"/>
          </a:xfrm>
          <a:prstGeom prst="rect">
            <a:avLst/>
          </a:prstGeom>
        </p:spPr>
      </p:pic>
      <p:pic>
        <p:nvPicPr>
          <p:cNvPr id="12" name="Picture 11" descr="ex  73100 (FR) 2.jpg"/>
          <p:cNvPicPr>
            <a:picLocks noChangeAspect="1"/>
          </p:cNvPicPr>
          <p:nvPr/>
        </p:nvPicPr>
        <p:blipFill>
          <a:blip r:embed="rId7" cstate="print"/>
          <a:stretch>
            <a:fillRect/>
          </a:stretch>
        </p:blipFill>
        <p:spPr>
          <a:xfrm>
            <a:off x="179512" y="2780928"/>
            <a:ext cx="1944216" cy="1458162"/>
          </a:xfrm>
          <a:prstGeom prst="rect">
            <a:avLst/>
          </a:prstGeom>
        </p:spPr>
      </p:pic>
      <p:pic>
        <p:nvPicPr>
          <p:cNvPr id="13" name="Picture 12" descr="ex Champagne.jpg"/>
          <p:cNvPicPr>
            <a:picLocks noChangeAspect="1"/>
          </p:cNvPicPr>
          <p:nvPr/>
        </p:nvPicPr>
        <p:blipFill>
          <a:blip r:embed="rId8" cstate="print"/>
          <a:stretch>
            <a:fillRect/>
          </a:stretch>
        </p:blipFill>
        <p:spPr>
          <a:xfrm>
            <a:off x="2339752" y="2708920"/>
            <a:ext cx="2046875" cy="1535156"/>
          </a:xfrm>
          <a:prstGeom prst="rect">
            <a:avLst/>
          </a:prstGeom>
        </p:spPr>
      </p:pic>
      <p:pic>
        <p:nvPicPr>
          <p:cNvPr id="15" name="Picture 14" descr="serpe de Caudebec - FB Bret edit.jpg"/>
          <p:cNvPicPr>
            <a:picLocks noChangeAspect="1"/>
          </p:cNvPicPr>
          <p:nvPr/>
        </p:nvPicPr>
        <p:blipFill>
          <a:blip r:embed="rId9" cstate="print"/>
          <a:stretch>
            <a:fillRect/>
          </a:stretch>
        </p:blipFill>
        <p:spPr>
          <a:xfrm>
            <a:off x="4572000" y="2636912"/>
            <a:ext cx="2112234" cy="1584176"/>
          </a:xfrm>
          <a:prstGeom prst="rect">
            <a:avLst/>
          </a:prstGeom>
        </p:spPr>
      </p:pic>
      <p:pic>
        <p:nvPicPr>
          <p:cNvPr id="16" name="Picture 15" descr="poudo de midi 3 flip.jpg"/>
          <p:cNvPicPr>
            <a:picLocks noChangeAspect="1"/>
          </p:cNvPicPr>
          <p:nvPr/>
        </p:nvPicPr>
        <p:blipFill>
          <a:blip r:embed="rId10" cstate="print"/>
          <a:stretch>
            <a:fillRect/>
          </a:stretch>
        </p:blipFill>
        <p:spPr>
          <a:xfrm>
            <a:off x="6876256" y="2636912"/>
            <a:ext cx="2064229" cy="1548172"/>
          </a:xfrm>
          <a:prstGeom prst="rect">
            <a:avLst/>
          </a:prstGeom>
        </p:spPr>
      </p:pic>
      <p:pic>
        <p:nvPicPr>
          <p:cNvPr id="17" name="Picture 16" descr="DSCN3914.JPG"/>
          <p:cNvPicPr>
            <a:picLocks noChangeAspect="1"/>
          </p:cNvPicPr>
          <p:nvPr/>
        </p:nvPicPr>
        <p:blipFill>
          <a:blip r:embed="rId11" cstate="print"/>
          <a:stretch>
            <a:fillRect/>
          </a:stretch>
        </p:blipFill>
        <p:spPr>
          <a:xfrm>
            <a:off x="179512" y="5013176"/>
            <a:ext cx="2088232" cy="1566174"/>
          </a:xfrm>
          <a:prstGeom prst="rect">
            <a:avLst/>
          </a:prstGeom>
        </p:spPr>
      </p:pic>
      <p:pic>
        <p:nvPicPr>
          <p:cNvPr id="18" name="Picture 17" descr="Cotronei, KR, Italia 3.jpg"/>
          <p:cNvPicPr>
            <a:picLocks noChangeAspect="1"/>
          </p:cNvPicPr>
          <p:nvPr/>
        </p:nvPicPr>
        <p:blipFill>
          <a:blip r:embed="rId12" cstate="print"/>
          <a:stretch>
            <a:fillRect/>
          </a:stretch>
        </p:blipFill>
        <p:spPr>
          <a:xfrm>
            <a:off x="2483768" y="5013176"/>
            <a:ext cx="2094880" cy="1571160"/>
          </a:xfrm>
          <a:prstGeom prst="rect">
            <a:avLst/>
          </a:prstGeom>
        </p:spPr>
      </p:pic>
      <p:pic>
        <p:nvPicPr>
          <p:cNvPr id="19" name="Picture 18" descr="ex Piemonte (IT).jpg"/>
          <p:cNvPicPr>
            <a:picLocks noChangeAspect="1"/>
          </p:cNvPicPr>
          <p:nvPr/>
        </p:nvPicPr>
        <p:blipFill>
          <a:blip r:embed="rId13" cstate="print"/>
          <a:stretch>
            <a:fillRect/>
          </a:stretch>
        </p:blipFill>
        <p:spPr>
          <a:xfrm>
            <a:off x="6924261" y="4910150"/>
            <a:ext cx="2040227" cy="1530170"/>
          </a:xfrm>
          <a:prstGeom prst="rect">
            <a:avLst/>
          </a:prstGeom>
        </p:spPr>
      </p:pic>
      <p:pic>
        <p:nvPicPr>
          <p:cNvPr id="20" name="Picture 19" descr="ex Venezia (IT).jpg"/>
          <p:cNvPicPr>
            <a:picLocks noChangeAspect="1"/>
          </p:cNvPicPr>
          <p:nvPr/>
        </p:nvPicPr>
        <p:blipFill>
          <a:blip r:embed="rId14" cstate="print"/>
          <a:stretch>
            <a:fillRect/>
          </a:stretch>
        </p:blipFill>
        <p:spPr>
          <a:xfrm>
            <a:off x="4716016" y="5085184"/>
            <a:ext cx="2051720" cy="1415687"/>
          </a:xfrm>
          <a:prstGeom prst="rect">
            <a:avLst/>
          </a:prstGeom>
        </p:spPr>
      </p:pic>
      <p:sp>
        <p:nvSpPr>
          <p:cNvPr id="21" name="TextBox 20"/>
          <p:cNvSpPr txBox="1"/>
          <p:nvPr/>
        </p:nvSpPr>
        <p:spPr>
          <a:xfrm>
            <a:off x="179512" y="188640"/>
            <a:ext cx="504056" cy="369332"/>
          </a:xfrm>
          <a:prstGeom prst="rect">
            <a:avLst/>
          </a:prstGeom>
          <a:noFill/>
        </p:spPr>
        <p:txBody>
          <a:bodyPr wrap="square" rtlCol="0">
            <a:spAutoFit/>
          </a:bodyPr>
          <a:lstStyle/>
          <a:p>
            <a:r>
              <a:rPr lang="en-GB" dirty="0" smtClean="0"/>
              <a:t>UK</a:t>
            </a:r>
            <a:endParaRPr lang="en-GB" dirty="0"/>
          </a:p>
        </p:txBody>
      </p:sp>
      <p:sp>
        <p:nvSpPr>
          <p:cNvPr id="22" name="TextBox 21"/>
          <p:cNvSpPr txBox="1"/>
          <p:nvPr/>
        </p:nvSpPr>
        <p:spPr>
          <a:xfrm>
            <a:off x="179512" y="2132856"/>
            <a:ext cx="1008112" cy="369332"/>
          </a:xfrm>
          <a:prstGeom prst="rect">
            <a:avLst/>
          </a:prstGeom>
          <a:noFill/>
        </p:spPr>
        <p:txBody>
          <a:bodyPr wrap="square" rtlCol="0">
            <a:spAutoFit/>
          </a:bodyPr>
          <a:lstStyle/>
          <a:p>
            <a:r>
              <a:rPr lang="en-GB" dirty="0" smtClean="0"/>
              <a:t>FRANCE</a:t>
            </a:r>
            <a:endParaRPr lang="en-GB" dirty="0"/>
          </a:p>
        </p:txBody>
      </p:sp>
      <p:sp>
        <p:nvSpPr>
          <p:cNvPr id="23" name="TextBox 22"/>
          <p:cNvSpPr txBox="1"/>
          <p:nvPr/>
        </p:nvSpPr>
        <p:spPr>
          <a:xfrm>
            <a:off x="179512" y="4437112"/>
            <a:ext cx="864096" cy="369332"/>
          </a:xfrm>
          <a:prstGeom prst="rect">
            <a:avLst/>
          </a:prstGeom>
          <a:noFill/>
        </p:spPr>
        <p:txBody>
          <a:bodyPr wrap="square" rtlCol="0">
            <a:spAutoFit/>
          </a:bodyPr>
          <a:lstStyle/>
          <a:p>
            <a:r>
              <a:rPr lang="en-GB" dirty="0" smtClean="0"/>
              <a:t>ITALY</a:t>
            </a:r>
            <a:endParaRPr lang="en-GB" dirty="0"/>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Edge Tool Forge</a:t>
            </a:r>
            <a:endParaRPr lang="en-GB" dirty="0"/>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r>
              <a:rPr lang="en-GB" sz="3800" dirty="0" smtClean="0"/>
              <a:t>Hammer forge – relies upon the muscle power of the smith and his striker – still in use in 20</a:t>
            </a:r>
            <a:r>
              <a:rPr lang="en-GB" sz="3800" baseline="30000" dirty="0" smtClean="0"/>
              <a:t>th</a:t>
            </a:r>
            <a:r>
              <a:rPr lang="en-GB" sz="3800" dirty="0" smtClean="0"/>
              <a:t> century – one off production</a:t>
            </a:r>
          </a:p>
          <a:p>
            <a:r>
              <a:rPr lang="en-GB" sz="3800" dirty="0" smtClean="0"/>
              <a:t>Water powered – use of a water wheel to drive a trip or tilt hammer – in Europe from 12</a:t>
            </a:r>
            <a:r>
              <a:rPr lang="en-GB" sz="3800" baseline="30000" dirty="0" smtClean="0"/>
              <a:t>th</a:t>
            </a:r>
            <a:r>
              <a:rPr lang="en-GB" sz="3800" dirty="0" smtClean="0"/>
              <a:t> century – batch production</a:t>
            </a:r>
          </a:p>
          <a:p>
            <a:r>
              <a:rPr lang="en-GB" sz="3800" dirty="0" smtClean="0"/>
              <a:t>Steam powered – steam engine supplements or replaces the water wheel – from 19</a:t>
            </a:r>
            <a:r>
              <a:rPr lang="en-GB" sz="3800" baseline="30000" dirty="0" smtClean="0"/>
              <a:t>th</a:t>
            </a:r>
            <a:r>
              <a:rPr lang="en-GB" sz="3800" dirty="0" smtClean="0"/>
              <a:t> century – division of labour – beginning of mass production – steam hammer, power hammer, spring hammer, Bradley hammer</a:t>
            </a:r>
          </a:p>
          <a:p>
            <a:r>
              <a:rPr lang="en-GB" sz="3800" dirty="0" smtClean="0"/>
              <a:t>Electric powered from – individual work station - early 20</a:t>
            </a:r>
            <a:r>
              <a:rPr lang="en-GB" sz="3800" baseline="30000" dirty="0" smtClean="0"/>
              <a:t>th</a:t>
            </a:r>
            <a:r>
              <a:rPr lang="en-GB" sz="3800" dirty="0" smtClean="0"/>
              <a:t> century </a:t>
            </a:r>
          </a:p>
          <a:p>
            <a:r>
              <a:rPr lang="en-GB" sz="3800" dirty="0" smtClean="0"/>
              <a:t>Roller forging – gives shape to blade – increased productivity, reduced cost</a:t>
            </a:r>
          </a:p>
          <a:p>
            <a:r>
              <a:rPr lang="en-GB" sz="3800" dirty="0" smtClean="0"/>
              <a:t>Present day often cut from sheet steel rather than forged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Hammer Forge 1</a:t>
            </a:r>
            <a:endParaRPr lang="en-GB" dirty="0"/>
          </a:p>
        </p:txBody>
      </p:sp>
      <p:pic>
        <p:nvPicPr>
          <p:cNvPr id="4" name="Picture 3" descr="Niclas schweitzer   († 1504.06.18.).jpg"/>
          <p:cNvPicPr>
            <a:picLocks noChangeAspect="1"/>
          </p:cNvPicPr>
          <p:nvPr/>
        </p:nvPicPr>
        <p:blipFill>
          <a:blip r:embed="rId3" cstate="print"/>
          <a:stretch>
            <a:fillRect/>
          </a:stretch>
        </p:blipFill>
        <p:spPr>
          <a:xfrm>
            <a:off x="395536" y="1340768"/>
            <a:ext cx="3474059" cy="4906980"/>
          </a:xfrm>
          <a:prstGeom prst="rect">
            <a:avLst/>
          </a:prstGeom>
        </p:spPr>
      </p:pic>
      <p:sp>
        <p:nvSpPr>
          <p:cNvPr id="5" name="TextBox 4"/>
          <p:cNvSpPr txBox="1"/>
          <p:nvPr/>
        </p:nvSpPr>
        <p:spPr>
          <a:xfrm>
            <a:off x="4355976" y="1268760"/>
            <a:ext cx="4104456" cy="5078313"/>
          </a:xfrm>
          <a:prstGeom prst="rect">
            <a:avLst/>
          </a:prstGeom>
          <a:noFill/>
        </p:spPr>
        <p:txBody>
          <a:bodyPr wrap="square" rtlCol="0">
            <a:spAutoFit/>
          </a:bodyPr>
          <a:lstStyle/>
          <a:p>
            <a:r>
              <a:rPr lang="en-GB" dirty="0" err="1" smtClean="0"/>
              <a:t>Niclas</a:t>
            </a:r>
            <a:r>
              <a:rPr lang="en-GB" dirty="0" smtClean="0"/>
              <a:t> Schweitzer (Nicolas the Swiss) died 18 June 1504</a:t>
            </a:r>
          </a:p>
          <a:p>
            <a:endParaRPr lang="en-GB" dirty="0" smtClean="0"/>
          </a:p>
          <a:p>
            <a:r>
              <a:rPr lang="en-GB" dirty="0" smtClean="0"/>
              <a:t>An edge tool maker and armourer from Nuremberg in Germany…</a:t>
            </a:r>
          </a:p>
          <a:p>
            <a:endParaRPr lang="en-GB" dirty="0" smtClean="0"/>
          </a:p>
          <a:p>
            <a:r>
              <a:rPr lang="en-GB" dirty="0" smtClean="0"/>
              <a:t>An inmate in an almshouse for retired craftsmen, one of two that took 12 brothers. The first set up my </a:t>
            </a:r>
            <a:r>
              <a:rPr lang="en-GB" dirty="0" err="1" smtClean="0"/>
              <a:t>Konrad</a:t>
            </a:r>
            <a:r>
              <a:rPr lang="en-GB" dirty="0" smtClean="0"/>
              <a:t> Mendel in 1388, the second by Matthew </a:t>
            </a:r>
            <a:r>
              <a:rPr lang="en-GB" dirty="0" err="1" smtClean="0"/>
              <a:t>Landauer</a:t>
            </a:r>
            <a:r>
              <a:rPr lang="en-GB" dirty="0" smtClean="0"/>
              <a:t> in 1511. </a:t>
            </a:r>
          </a:p>
          <a:p>
            <a:endParaRPr lang="en-GB" dirty="0" smtClean="0"/>
          </a:p>
          <a:p>
            <a:r>
              <a:rPr lang="en-GB" dirty="0" smtClean="0"/>
              <a:t>From 1425 until 1806 each brother had his portrait entered into the house-book, often with a portrayal of his craft.</a:t>
            </a:r>
          </a:p>
          <a:p>
            <a:endParaRPr lang="en-GB" dirty="0" smtClean="0"/>
          </a:p>
          <a:p>
            <a:r>
              <a:rPr lang="en-GB" dirty="0" smtClean="0"/>
              <a:t>Note the axe and cleaver to the right of his shop window..</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ith and striker 2.jpg"/>
          <p:cNvPicPr>
            <a:picLocks noChangeAspect="1"/>
          </p:cNvPicPr>
          <p:nvPr/>
        </p:nvPicPr>
        <p:blipFill>
          <a:blip r:embed="rId3" cstate="print"/>
          <a:stretch>
            <a:fillRect/>
          </a:stretch>
        </p:blipFill>
        <p:spPr>
          <a:xfrm>
            <a:off x="4211960" y="2779656"/>
            <a:ext cx="4386188" cy="3595744"/>
          </a:xfrm>
          <a:prstGeom prst="rect">
            <a:avLst/>
          </a:prstGeom>
        </p:spPr>
      </p:pic>
      <p:sp>
        <p:nvSpPr>
          <p:cNvPr id="2" name="Title 1"/>
          <p:cNvSpPr>
            <a:spLocks noGrp="1"/>
          </p:cNvSpPr>
          <p:nvPr>
            <p:ph type="title"/>
          </p:nvPr>
        </p:nvSpPr>
        <p:spPr/>
        <p:txBody>
          <a:bodyPr/>
          <a:lstStyle/>
          <a:p>
            <a:r>
              <a:rPr lang="en-GB" dirty="0" smtClean="0"/>
              <a:t>Hammer Forge 2</a:t>
            </a:r>
            <a:endParaRPr lang="en-GB" dirty="0"/>
          </a:p>
        </p:txBody>
      </p:sp>
      <p:pic>
        <p:nvPicPr>
          <p:cNvPr id="4" name="Picture 3" descr="Smith and striker.jpg"/>
          <p:cNvPicPr>
            <a:picLocks noChangeAspect="1"/>
          </p:cNvPicPr>
          <p:nvPr/>
        </p:nvPicPr>
        <p:blipFill>
          <a:blip r:embed="rId4" cstate="print"/>
          <a:stretch>
            <a:fillRect/>
          </a:stretch>
        </p:blipFill>
        <p:spPr>
          <a:xfrm>
            <a:off x="395536" y="1268760"/>
            <a:ext cx="4514806" cy="3055019"/>
          </a:xfrm>
          <a:prstGeom prst="rect">
            <a:avLst/>
          </a:prstGeom>
        </p:spPr>
      </p:pic>
      <p:sp>
        <p:nvSpPr>
          <p:cNvPr id="6" name="TextBox 5"/>
          <p:cNvSpPr txBox="1"/>
          <p:nvPr/>
        </p:nvSpPr>
        <p:spPr>
          <a:xfrm>
            <a:off x="395536" y="5661248"/>
            <a:ext cx="3384376" cy="369332"/>
          </a:xfrm>
          <a:prstGeom prst="rect">
            <a:avLst/>
          </a:prstGeom>
          <a:noFill/>
        </p:spPr>
        <p:txBody>
          <a:bodyPr wrap="square" rtlCol="0">
            <a:spAutoFit/>
          </a:bodyPr>
          <a:lstStyle/>
          <a:p>
            <a:r>
              <a:rPr lang="en-GB" dirty="0" smtClean="0"/>
              <a:t>Striker with the sledge hammer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ue-horizontale-mousquere1.jpg"/>
          <p:cNvPicPr>
            <a:picLocks noChangeAspect="1"/>
          </p:cNvPicPr>
          <p:nvPr/>
        </p:nvPicPr>
        <p:blipFill>
          <a:blip r:embed="rId3" cstate="print"/>
          <a:stretch>
            <a:fillRect/>
          </a:stretch>
        </p:blipFill>
        <p:spPr>
          <a:xfrm>
            <a:off x="3779912" y="4293096"/>
            <a:ext cx="3175000" cy="2298700"/>
          </a:xfrm>
          <a:prstGeom prst="rect">
            <a:avLst/>
          </a:prstGeom>
        </p:spPr>
      </p:pic>
      <p:sp>
        <p:nvSpPr>
          <p:cNvPr id="2" name="Title 1"/>
          <p:cNvSpPr>
            <a:spLocks noGrp="1"/>
          </p:cNvSpPr>
          <p:nvPr>
            <p:ph type="title"/>
          </p:nvPr>
        </p:nvSpPr>
        <p:spPr/>
        <p:txBody>
          <a:bodyPr/>
          <a:lstStyle/>
          <a:p>
            <a:r>
              <a:rPr lang="en-GB" dirty="0" smtClean="0"/>
              <a:t>Water Power</a:t>
            </a:r>
            <a:endParaRPr lang="en-GB" dirty="0"/>
          </a:p>
        </p:txBody>
      </p:sp>
      <p:pic>
        <p:nvPicPr>
          <p:cNvPr id="4" name="Picture 3" descr="wheelshots.jpg"/>
          <p:cNvPicPr>
            <a:picLocks noChangeAspect="1"/>
          </p:cNvPicPr>
          <p:nvPr/>
        </p:nvPicPr>
        <p:blipFill>
          <a:blip r:embed="rId4" cstate="print"/>
          <a:stretch>
            <a:fillRect/>
          </a:stretch>
        </p:blipFill>
        <p:spPr>
          <a:xfrm>
            <a:off x="395536" y="1196752"/>
            <a:ext cx="3905784" cy="3542258"/>
          </a:xfrm>
          <a:prstGeom prst="rect">
            <a:avLst/>
          </a:prstGeom>
        </p:spPr>
      </p:pic>
      <p:pic>
        <p:nvPicPr>
          <p:cNvPr id="5" name="Picture 4" descr="Martinet_Bret_demolition.jpg"/>
          <p:cNvPicPr>
            <a:picLocks noChangeAspect="1"/>
          </p:cNvPicPr>
          <p:nvPr/>
        </p:nvPicPr>
        <p:blipFill>
          <a:blip r:embed="rId5" cstate="print"/>
          <a:stretch>
            <a:fillRect/>
          </a:stretch>
        </p:blipFill>
        <p:spPr>
          <a:xfrm>
            <a:off x="4644008" y="1772816"/>
            <a:ext cx="3058747" cy="2592288"/>
          </a:xfrm>
          <a:prstGeom prst="rect">
            <a:avLst/>
          </a:prstGeom>
        </p:spPr>
      </p:pic>
      <p:pic>
        <p:nvPicPr>
          <p:cNvPr id="6" name="Picture 5" descr="batemans_hydro_generator_sluice.jpg"/>
          <p:cNvPicPr>
            <a:picLocks noChangeAspect="1"/>
          </p:cNvPicPr>
          <p:nvPr/>
        </p:nvPicPr>
        <p:blipFill>
          <a:blip r:embed="rId6" cstate="print"/>
          <a:stretch>
            <a:fillRect/>
          </a:stretch>
        </p:blipFill>
        <p:spPr>
          <a:xfrm>
            <a:off x="6948264" y="3573016"/>
            <a:ext cx="1879456" cy="2661834"/>
          </a:xfrm>
          <a:prstGeom prst="rect">
            <a:avLst/>
          </a:prstGeom>
        </p:spPr>
      </p:pic>
      <p:sp>
        <p:nvSpPr>
          <p:cNvPr id="8" name="TextBox 7"/>
          <p:cNvSpPr txBox="1"/>
          <p:nvPr/>
        </p:nvSpPr>
        <p:spPr>
          <a:xfrm>
            <a:off x="611560" y="5085184"/>
            <a:ext cx="2304256" cy="369332"/>
          </a:xfrm>
          <a:prstGeom prst="rect">
            <a:avLst/>
          </a:prstGeom>
          <a:noFill/>
        </p:spPr>
        <p:txBody>
          <a:bodyPr wrap="square" rtlCol="0">
            <a:spAutoFit/>
          </a:bodyPr>
          <a:lstStyle/>
          <a:p>
            <a:r>
              <a:rPr lang="en-GB" dirty="0" smtClean="0"/>
              <a:t>Types of water wheel</a:t>
            </a:r>
            <a:endParaRPr lang="en-GB" dirty="0"/>
          </a:p>
        </p:txBody>
      </p:sp>
      <p:sp>
        <p:nvSpPr>
          <p:cNvPr id="9" name="TextBox 8"/>
          <p:cNvSpPr txBox="1"/>
          <p:nvPr/>
        </p:nvSpPr>
        <p:spPr>
          <a:xfrm>
            <a:off x="5508104" y="1340768"/>
            <a:ext cx="1656184" cy="369332"/>
          </a:xfrm>
          <a:prstGeom prst="rect">
            <a:avLst/>
          </a:prstGeom>
          <a:noFill/>
        </p:spPr>
        <p:txBody>
          <a:bodyPr wrap="square" rtlCol="0">
            <a:spAutoFit/>
          </a:bodyPr>
          <a:lstStyle/>
          <a:p>
            <a:r>
              <a:rPr lang="en-GB" dirty="0" smtClean="0"/>
              <a:t>Water turbines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ip Hammer 18.jpg"/>
          <p:cNvPicPr>
            <a:picLocks noChangeAspect="1"/>
          </p:cNvPicPr>
          <p:nvPr/>
        </p:nvPicPr>
        <p:blipFill>
          <a:blip r:embed="rId3" cstate="print"/>
          <a:stretch>
            <a:fillRect/>
          </a:stretch>
        </p:blipFill>
        <p:spPr>
          <a:xfrm>
            <a:off x="395536" y="3068960"/>
            <a:ext cx="4117092" cy="3103336"/>
          </a:xfrm>
          <a:prstGeom prst="rect">
            <a:avLst/>
          </a:prstGeom>
        </p:spPr>
      </p:pic>
      <p:sp>
        <p:nvSpPr>
          <p:cNvPr id="2" name="Title 1"/>
          <p:cNvSpPr>
            <a:spLocks noGrp="1"/>
          </p:cNvSpPr>
          <p:nvPr>
            <p:ph type="title"/>
          </p:nvPr>
        </p:nvSpPr>
        <p:spPr/>
        <p:txBody>
          <a:bodyPr/>
          <a:lstStyle/>
          <a:p>
            <a:r>
              <a:rPr lang="en-GB" dirty="0" smtClean="0"/>
              <a:t>Trip and tilt hammers</a:t>
            </a:r>
            <a:endParaRPr lang="en-GB" dirty="0"/>
          </a:p>
        </p:txBody>
      </p:sp>
      <p:pic>
        <p:nvPicPr>
          <p:cNvPr id="4" name="Picture 3" descr="Trip Hammer 07.jpg"/>
          <p:cNvPicPr>
            <a:picLocks noChangeAspect="1"/>
          </p:cNvPicPr>
          <p:nvPr/>
        </p:nvPicPr>
        <p:blipFill>
          <a:blip r:embed="rId4" cstate="print"/>
          <a:stretch>
            <a:fillRect/>
          </a:stretch>
        </p:blipFill>
        <p:spPr>
          <a:xfrm>
            <a:off x="467544" y="1268760"/>
            <a:ext cx="2612008" cy="2631598"/>
          </a:xfrm>
          <a:prstGeom prst="rect">
            <a:avLst/>
          </a:prstGeom>
        </p:spPr>
      </p:pic>
      <p:pic>
        <p:nvPicPr>
          <p:cNvPr id="6" name="Picture 5" descr="Tyzacks Clay Wheel Forge 003.jpg"/>
          <p:cNvPicPr>
            <a:picLocks noChangeAspect="1"/>
          </p:cNvPicPr>
          <p:nvPr/>
        </p:nvPicPr>
        <p:blipFill>
          <a:blip r:embed="rId5" cstate="print"/>
          <a:stretch>
            <a:fillRect/>
          </a:stretch>
        </p:blipFill>
        <p:spPr>
          <a:xfrm>
            <a:off x="3779912" y="1412776"/>
            <a:ext cx="3721596" cy="2847021"/>
          </a:xfrm>
          <a:prstGeom prst="rect">
            <a:avLst/>
          </a:prstGeom>
        </p:spPr>
      </p:pic>
      <p:pic>
        <p:nvPicPr>
          <p:cNvPr id="7" name="Picture 6" descr="Helve Hammer at Thomas Firth 001.jpg"/>
          <p:cNvPicPr>
            <a:picLocks noChangeAspect="1"/>
          </p:cNvPicPr>
          <p:nvPr/>
        </p:nvPicPr>
        <p:blipFill>
          <a:blip r:embed="rId6" cstate="print"/>
          <a:stretch>
            <a:fillRect/>
          </a:stretch>
        </p:blipFill>
        <p:spPr>
          <a:xfrm>
            <a:off x="5148064" y="4077072"/>
            <a:ext cx="3577580" cy="25221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ay Wheel Forge [www.keepvid.com]_WMV V9.wmv">
            <a:hlinkClick r:id="" action="ppaction://media"/>
          </p:cNvPr>
          <p:cNvPicPr>
            <a:picLocks noGrp="1" noRot="1" noChangeAspect="1"/>
          </p:cNvPicPr>
          <p:nvPr>
            <p:ph idx="1"/>
            <a:videoFile r:link="rId1"/>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amHammer 2.jpg"/>
          <p:cNvPicPr>
            <a:picLocks noChangeAspect="1"/>
          </p:cNvPicPr>
          <p:nvPr/>
        </p:nvPicPr>
        <p:blipFill>
          <a:blip r:embed="rId3" cstate="print"/>
          <a:stretch>
            <a:fillRect/>
          </a:stretch>
        </p:blipFill>
        <p:spPr>
          <a:xfrm>
            <a:off x="3419872" y="1628800"/>
            <a:ext cx="3240534" cy="2431920"/>
          </a:xfrm>
          <a:prstGeom prst="rect">
            <a:avLst/>
          </a:prstGeom>
        </p:spPr>
      </p:pic>
      <p:pic>
        <p:nvPicPr>
          <p:cNvPr id="4" name="Picture 3" descr="nasmyth-s-steam-hammer-in-action.jpg"/>
          <p:cNvPicPr>
            <a:picLocks noChangeAspect="1"/>
          </p:cNvPicPr>
          <p:nvPr/>
        </p:nvPicPr>
        <p:blipFill>
          <a:blip r:embed="rId4" cstate="print"/>
          <a:stretch>
            <a:fillRect/>
          </a:stretch>
        </p:blipFill>
        <p:spPr>
          <a:xfrm>
            <a:off x="0" y="908720"/>
            <a:ext cx="4224469" cy="3168352"/>
          </a:xfrm>
          <a:prstGeom prst="rect">
            <a:avLst/>
          </a:prstGeom>
        </p:spPr>
      </p:pic>
      <p:sp>
        <p:nvSpPr>
          <p:cNvPr id="2" name="Title 1"/>
          <p:cNvSpPr>
            <a:spLocks noGrp="1"/>
          </p:cNvSpPr>
          <p:nvPr>
            <p:ph type="title"/>
          </p:nvPr>
        </p:nvSpPr>
        <p:spPr>
          <a:xfrm>
            <a:off x="457200" y="274638"/>
            <a:ext cx="8229600" cy="922114"/>
          </a:xfrm>
        </p:spPr>
        <p:txBody>
          <a:bodyPr/>
          <a:lstStyle/>
          <a:p>
            <a:r>
              <a:rPr lang="en-GB" dirty="0" smtClean="0"/>
              <a:t>Steam Hammers</a:t>
            </a:r>
            <a:endParaRPr lang="en-GB" dirty="0"/>
          </a:p>
        </p:txBody>
      </p:sp>
      <p:pic>
        <p:nvPicPr>
          <p:cNvPr id="5" name="Picture 4" descr="steam hammer.jpg"/>
          <p:cNvPicPr>
            <a:picLocks noChangeAspect="1"/>
          </p:cNvPicPr>
          <p:nvPr/>
        </p:nvPicPr>
        <p:blipFill>
          <a:blip r:embed="rId5" cstate="print"/>
          <a:stretch>
            <a:fillRect/>
          </a:stretch>
        </p:blipFill>
        <p:spPr>
          <a:xfrm>
            <a:off x="6588224" y="548680"/>
            <a:ext cx="2376920" cy="2972370"/>
          </a:xfrm>
          <a:prstGeom prst="rect">
            <a:avLst/>
          </a:prstGeom>
        </p:spPr>
      </p:pic>
      <p:pic>
        <p:nvPicPr>
          <p:cNvPr id="7" name="Picture 6" descr="SteamHammer 3.jpg"/>
          <p:cNvPicPr>
            <a:picLocks noChangeAspect="1"/>
          </p:cNvPicPr>
          <p:nvPr/>
        </p:nvPicPr>
        <p:blipFill>
          <a:blip r:embed="rId6" cstate="print"/>
          <a:stretch>
            <a:fillRect/>
          </a:stretch>
        </p:blipFill>
        <p:spPr>
          <a:xfrm>
            <a:off x="2987824" y="1484784"/>
            <a:ext cx="3658243" cy="4463056"/>
          </a:xfrm>
          <a:prstGeom prst="rect">
            <a:avLst/>
          </a:prstGeom>
        </p:spPr>
      </p:pic>
      <p:sp>
        <p:nvSpPr>
          <p:cNvPr id="8" name="TextBox 7"/>
          <p:cNvSpPr txBox="1"/>
          <p:nvPr/>
        </p:nvSpPr>
        <p:spPr>
          <a:xfrm>
            <a:off x="179512" y="4077072"/>
            <a:ext cx="2736304" cy="2308324"/>
          </a:xfrm>
          <a:prstGeom prst="rect">
            <a:avLst/>
          </a:prstGeom>
          <a:noFill/>
        </p:spPr>
        <p:txBody>
          <a:bodyPr wrap="square" rtlCol="0">
            <a:spAutoFit/>
          </a:bodyPr>
          <a:lstStyle/>
          <a:p>
            <a:r>
              <a:rPr lang="en-GB" dirty="0" smtClean="0"/>
              <a:t>The steam hammer invented by James </a:t>
            </a:r>
            <a:r>
              <a:rPr lang="en-GB" dirty="0" err="1" smtClean="0"/>
              <a:t>Nasmyth</a:t>
            </a:r>
            <a:r>
              <a:rPr lang="en-GB" dirty="0" smtClean="0"/>
              <a:t> in 1838 to forge the crankshaft for Brunel’s Great Western – at first a free-fall (drop) hammer, later it was steam powered on the down stroke </a:t>
            </a:r>
            <a:endParaRPr lang="en-GB" dirty="0"/>
          </a:p>
        </p:txBody>
      </p:sp>
      <p:sp>
        <p:nvSpPr>
          <p:cNvPr id="9" name="TextBox 8"/>
          <p:cNvSpPr txBox="1"/>
          <p:nvPr/>
        </p:nvSpPr>
        <p:spPr>
          <a:xfrm>
            <a:off x="6804248" y="3789040"/>
            <a:ext cx="2160240" cy="2031325"/>
          </a:xfrm>
          <a:prstGeom prst="rect">
            <a:avLst/>
          </a:prstGeom>
          <a:noFill/>
        </p:spPr>
        <p:txBody>
          <a:bodyPr wrap="square" rtlCol="0">
            <a:spAutoFit/>
          </a:bodyPr>
          <a:lstStyle/>
          <a:p>
            <a:pPr algn="r"/>
            <a:r>
              <a:rPr lang="en-GB" dirty="0" smtClean="0"/>
              <a:t>In 1842 he visited the Le </a:t>
            </a:r>
            <a:r>
              <a:rPr lang="en-GB" dirty="0" err="1" smtClean="0"/>
              <a:t>Creusot</a:t>
            </a:r>
            <a:r>
              <a:rPr lang="en-GB" dirty="0" smtClean="0"/>
              <a:t> works in France and found his hammer in use there – upon his return to England he patented it</a:t>
            </a:r>
            <a:endParaRPr lang="en-GB" dirty="0"/>
          </a:p>
        </p:txBody>
      </p:sp>
      <p:sp>
        <p:nvSpPr>
          <p:cNvPr id="10" name="TextBox 9"/>
          <p:cNvSpPr txBox="1"/>
          <p:nvPr/>
        </p:nvSpPr>
        <p:spPr>
          <a:xfrm>
            <a:off x="2771800" y="6093296"/>
            <a:ext cx="4104456" cy="369332"/>
          </a:xfrm>
          <a:prstGeom prst="rect">
            <a:avLst/>
          </a:prstGeom>
          <a:noFill/>
          <a:ln w="25400" cmpd="dbl">
            <a:solidFill>
              <a:srgbClr val="002060"/>
            </a:solidFill>
          </a:ln>
        </p:spPr>
        <p:txBody>
          <a:bodyPr wrap="square" rtlCol="0">
            <a:spAutoFit/>
          </a:bodyPr>
          <a:lstStyle/>
          <a:p>
            <a:r>
              <a:rPr lang="en-GB" dirty="0" smtClean="0"/>
              <a:t>The 100 ton steam hammer at Le </a:t>
            </a:r>
            <a:r>
              <a:rPr lang="en-GB" dirty="0" err="1" smtClean="0"/>
              <a:t>Creuset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Mechanical Hammers</a:t>
            </a:r>
            <a:endParaRPr lang="en-GB" dirty="0"/>
          </a:p>
        </p:txBody>
      </p:sp>
      <p:pic>
        <p:nvPicPr>
          <p:cNvPr id="5" name="Picture 4" descr="Trip Hammer 20.jpg"/>
          <p:cNvPicPr>
            <a:picLocks noChangeAspect="1"/>
          </p:cNvPicPr>
          <p:nvPr/>
        </p:nvPicPr>
        <p:blipFill>
          <a:blip r:embed="rId3" cstate="print"/>
          <a:stretch>
            <a:fillRect/>
          </a:stretch>
        </p:blipFill>
        <p:spPr>
          <a:xfrm>
            <a:off x="611560" y="1257890"/>
            <a:ext cx="2980432" cy="2530555"/>
          </a:xfrm>
          <a:prstGeom prst="rect">
            <a:avLst/>
          </a:prstGeom>
        </p:spPr>
      </p:pic>
      <p:pic>
        <p:nvPicPr>
          <p:cNvPr id="7" name="Picture 6" descr="Bradley Upright Hammer.jpg"/>
          <p:cNvPicPr>
            <a:picLocks noChangeAspect="1"/>
          </p:cNvPicPr>
          <p:nvPr/>
        </p:nvPicPr>
        <p:blipFill>
          <a:blip r:embed="rId4" cstate="print"/>
          <a:stretch>
            <a:fillRect/>
          </a:stretch>
        </p:blipFill>
        <p:spPr>
          <a:xfrm>
            <a:off x="4644008" y="1340768"/>
            <a:ext cx="3823196" cy="2904316"/>
          </a:xfrm>
          <a:prstGeom prst="rect">
            <a:avLst/>
          </a:prstGeom>
        </p:spPr>
      </p:pic>
      <p:pic>
        <p:nvPicPr>
          <p:cNvPr id="8" name="Picture 7" descr="power hammer 1.jpg"/>
          <p:cNvPicPr>
            <a:picLocks noChangeAspect="1"/>
          </p:cNvPicPr>
          <p:nvPr/>
        </p:nvPicPr>
        <p:blipFill>
          <a:blip r:embed="rId5" cstate="print"/>
          <a:stretch>
            <a:fillRect/>
          </a:stretch>
        </p:blipFill>
        <p:spPr>
          <a:xfrm>
            <a:off x="3275856" y="3645024"/>
            <a:ext cx="1685585" cy="2952328"/>
          </a:xfrm>
          <a:prstGeom prst="rect">
            <a:avLst/>
          </a:prstGeom>
        </p:spPr>
      </p:pic>
      <p:pic>
        <p:nvPicPr>
          <p:cNvPr id="9" name="Picture 8" descr="power hammer 2.jpg"/>
          <p:cNvPicPr>
            <a:picLocks noChangeAspect="1"/>
          </p:cNvPicPr>
          <p:nvPr/>
        </p:nvPicPr>
        <p:blipFill>
          <a:blip r:embed="rId6" cstate="print"/>
          <a:stretch>
            <a:fillRect/>
          </a:stretch>
        </p:blipFill>
        <p:spPr>
          <a:xfrm>
            <a:off x="5940152" y="4365104"/>
            <a:ext cx="2353444" cy="2353444"/>
          </a:xfrm>
          <a:prstGeom prst="rect">
            <a:avLst/>
          </a:prstGeom>
        </p:spPr>
      </p:pic>
      <p:pic>
        <p:nvPicPr>
          <p:cNvPr id="10" name="Picture 9" descr="power hammer 3.jpg"/>
          <p:cNvPicPr>
            <a:picLocks noChangeAspect="1"/>
          </p:cNvPicPr>
          <p:nvPr/>
        </p:nvPicPr>
        <p:blipFill>
          <a:blip r:embed="rId7" cstate="print"/>
          <a:stretch>
            <a:fillRect/>
          </a:stretch>
        </p:blipFill>
        <p:spPr>
          <a:xfrm>
            <a:off x="611560" y="4077072"/>
            <a:ext cx="2232248" cy="2580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lstStyle/>
          <a:p>
            <a:r>
              <a:rPr lang="en-GB" dirty="0" smtClean="0"/>
              <a:t>Roll Forging</a:t>
            </a:r>
            <a:endParaRPr lang="en-GB" dirty="0"/>
          </a:p>
        </p:txBody>
      </p:sp>
      <p:sp>
        <p:nvSpPr>
          <p:cNvPr id="6" name="TextBox 5"/>
          <p:cNvSpPr txBox="1"/>
          <p:nvPr/>
        </p:nvSpPr>
        <p:spPr>
          <a:xfrm>
            <a:off x="683568" y="1052736"/>
            <a:ext cx="8136904" cy="5324535"/>
          </a:xfrm>
          <a:prstGeom prst="rect">
            <a:avLst/>
          </a:prstGeom>
          <a:noFill/>
        </p:spPr>
        <p:txBody>
          <a:bodyPr wrap="square" rtlCol="0">
            <a:spAutoFit/>
          </a:bodyPr>
          <a:lstStyle/>
          <a:p>
            <a:pPr>
              <a:buFont typeface="Arial" pitchFamily="34" charset="0"/>
              <a:buChar char="•"/>
            </a:pPr>
            <a:r>
              <a:rPr lang="en-GB" sz="2000" dirty="0" smtClean="0"/>
              <a:t> Roll forging is quicker than hammer forging, and with shaped rolls stock bar or a pre-cut blank can not only be forged into the correct thickness but given the profile of the tool as well.</a:t>
            </a:r>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r>
              <a:rPr lang="en-GB" sz="2000" dirty="0" smtClean="0"/>
              <a:t> This method increased productivity and reduced costs, which lead to the decline and closure of smaller and outdated firms </a:t>
            </a:r>
            <a:r>
              <a:rPr lang="en-GB" sz="2000" smtClean="0"/>
              <a:t>who relied upon </a:t>
            </a:r>
            <a:r>
              <a:rPr lang="en-GB" sz="2000" dirty="0" smtClean="0"/>
              <a:t>hammer forging such as Fussell of </a:t>
            </a:r>
            <a:r>
              <a:rPr lang="en-GB" sz="2000" dirty="0" err="1" smtClean="0"/>
              <a:t>Mells</a:t>
            </a:r>
            <a:endParaRPr lang="en-GB" sz="2000" dirty="0"/>
          </a:p>
        </p:txBody>
      </p:sp>
      <p:pic>
        <p:nvPicPr>
          <p:cNvPr id="5" name="Picture 4" descr="roll forging 2.gif"/>
          <p:cNvPicPr>
            <a:picLocks noChangeAspect="1"/>
          </p:cNvPicPr>
          <p:nvPr/>
        </p:nvPicPr>
        <p:blipFill>
          <a:blip r:embed="rId3" cstate="print"/>
          <a:stretch>
            <a:fillRect/>
          </a:stretch>
        </p:blipFill>
        <p:spPr>
          <a:xfrm>
            <a:off x="4860032" y="2060848"/>
            <a:ext cx="3312368" cy="3123505"/>
          </a:xfrm>
          <a:prstGeom prst="rect">
            <a:avLst/>
          </a:prstGeom>
        </p:spPr>
      </p:pic>
      <p:pic>
        <p:nvPicPr>
          <p:cNvPr id="4" name="Content Placeholder 3" descr="roll forging 1.gif"/>
          <p:cNvPicPr>
            <a:picLocks noGrp="1" noChangeAspect="1"/>
          </p:cNvPicPr>
          <p:nvPr>
            <p:ph idx="1"/>
          </p:nvPr>
        </p:nvPicPr>
        <p:blipFill>
          <a:blip r:embed="rId4" cstate="print"/>
          <a:stretch>
            <a:fillRect/>
          </a:stretch>
        </p:blipFill>
        <p:spPr>
          <a:xfrm>
            <a:off x="1115616" y="2132856"/>
            <a:ext cx="2592288" cy="297249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 calcmode="lin" valueType="num">
                                      <p:cBhvr additive="base">
                                        <p:cTn id="3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lldog Tools Factory Tour, Wigan [www.keepvid.com]_WMV V9.wmv">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5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kkaruval for betel ex Madurai, Tamil Nadu, India.JPG"/>
          <p:cNvPicPr>
            <a:picLocks noChangeAspect="1"/>
          </p:cNvPicPr>
          <p:nvPr/>
        </p:nvPicPr>
        <p:blipFill>
          <a:blip r:embed="rId3" cstate="print"/>
          <a:stretch>
            <a:fillRect/>
          </a:stretch>
        </p:blipFill>
        <p:spPr>
          <a:xfrm rot="1493727">
            <a:off x="2085306" y="4564487"/>
            <a:ext cx="2349868" cy="1704603"/>
          </a:xfrm>
          <a:prstGeom prst="rect">
            <a:avLst/>
          </a:prstGeom>
        </p:spPr>
      </p:pic>
      <p:sp>
        <p:nvSpPr>
          <p:cNvPr id="4" name="TextBox 3"/>
          <p:cNvSpPr txBox="1"/>
          <p:nvPr/>
        </p:nvSpPr>
        <p:spPr>
          <a:xfrm>
            <a:off x="395536" y="260648"/>
            <a:ext cx="936104" cy="369332"/>
          </a:xfrm>
          <a:prstGeom prst="rect">
            <a:avLst/>
          </a:prstGeom>
          <a:noFill/>
        </p:spPr>
        <p:txBody>
          <a:bodyPr wrap="square" rtlCol="0">
            <a:spAutoFit/>
          </a:bodyPr>
          <a:lstStyle/>
          <a:p>
            <a:r>
              <a:rPr lang="en-GB" dirty="0" smtClean="0"/>
              <a:t>SPAIN</a:t>
            </a:r>
            <a:endParaRPr lang="en-GB" dirty="0"/>
          </a:p>
        </p:txBody>
      </p:sp>
      <p:sp>
        <p:nvSpPr>
          <p:cNvPr id="5" name="TextBox 4"/>
          <p:cNvSpPr txBox="1"/>
          <p:nvPr/>
        </p:nvSpPr>
        <p:spPr>
          <a:xfrm>
            <a:off x="395536" y="2420888"/>
            <a:ext cx="1152128" cy="369332"/>
          </a:xfrm>
          <a:prstGeom prst="rect">
            <a:avLst/>
          </a:prstGeom>
          <a:noFill/>
        </p:spPr>
        <p:txBody>
          <a:bodyPr wrap="square" rtlCol="0">
            <a:spAutoFit/>
          </a:bodyPr>
          <a:lstStyle/>
          <a:p>
            <a:r>
              <a:rPr lang="en-GB" dirty="0" smtClean="0"/>
              <a:t>GERMANY</a:t>
            </a:r>
            <a:endParaRPr lang="en-GB" dirty="0"/>
          </a:p>
        </p:txBody>
      </p:sp>
      <p:sp>
        <p:nvSpPr>
          <p:cNvPr id="6" name="TextBox 5"/>
          <p:cNvSpPr txBox="1"/>
          <p:nvPr/>
        </p:nvSpPr>
        <p:spPr>
          <a:xfrm>
            <a:off x="467544" y="4365104"/>
            <a:ext cx="1224136" cy="369332"/>
          </a:xfrm>
          <a:prstGeom prst="rect">
            <a:avLst/>
          </a:prstGeom>
          <a:noFill/>
        </p:spPr>
        <p:txBody>
          <a:bodyPr wrap="square" rtlCol="0">
            <a:spAutoFit/>
          </a:bodyPr>
          <a:lstStyle/>
          <a:p>
            <a:r>
              <a:rPr lang="en-GB" dirty="0" smtClean="0"/>
              <a:t>FINLAND</a:t>
            </a:r>
            <a:endParaRPr lang="en-GB" dirty="0"/>
          </a:p>
        </p:txBody>
      </p:sp>
      <p:sp>
        <p:nvSpPr>
          <p:cNvPr id="7" name="TextBox 6"/>
          <p:cNvSpPr txBox="1"/>
          <p:nvPr/>
        </p:nvSpPr>
        <p:spPr>
          <a:xfrm>
            <a:off x="4427984" y="2420888"/>
            <a:ext cx="1152128" cy="369332"/>
          </a:xfrm>
          <a:prstGeom prst="rect">
            <a:avLst/>
          </a:prstGeom>
          <a:noFill/>
        </p:spPr>
        <p:txBody>
          <a:bodyPr wrap="square" rtlCol="0">
            <a:spAutoFit/>
          </a:bodyPr>
          <a:lstStyle/>
          <a:p>
            <a:r>
              <a:rPr lang="en-GB" dirty="0" smtClean="0"/>
              <a:t>HUNGARY</a:t>
            </a:r>
            <a:endParaRPr lang="en-GB" dirty="0"/>
          </a:p>
        </p:txBody>
      </p:sp>
      <p:sp>
        <p:nvSpPr>
          <p:cNvPr id="8" name="TextBox 7"/>
          <p:cNvSpPr txBox="1"/>
          <p:nvPr/>
        </p:nvSpPr>
        <p:spPr>
          <a:xfrm>
            <a:off x="4499992" y="4365104"/>
            <a:ext cx="1296144" cy="369332"/>
          </a:xfrm>
          <a:prstGeom prst="rect">
            <a:avLst/>
          </a:prstGeom>
          <a:noFill/>
        </p:spPr>
        <p:txBody>
          <a:bodyPr wrap="square" rtlCol="0">
            <a:spAutoFit/>
          </a:bodyPr>
          <a:lstStyle/>
          <a:p>
            <a:r>
              <a:rPr lang="en-GB" dirty="0" smtClean="0"/>
              <a:t>JAVA</a:t>
            </a:r>
            <a:endParaRPr lang="en-GB" dirty="0"/>
          </a:p>
        </p:txBody>
      </p:sp>
      <p:sp>
        <p:nvSpPr>
          <p:cNvPr id="9" name="TextBox 8"/>
          <p:cNvSpPr txBox="1"/>
          <p:nvPr/>
        </p:nvSpPr>
        <p:spPr>
          <a:xfrm>
            <a:off x="2699792" y="4365104"/>
            <a:ext cx="1368152" cy="369332"/>
          </a:xfrm>
          <a:prstGeom prst="rect">
            <a:avLst/>
          </a:prstGeom>
          <a:noFill/>
        </p:spPr>
        <p:txBody>
          <a:bodyPr wrap="square" rtlCol="0">
            <a:spAutoFit/>
          </a:bodyPr>
          <a:lstStyle/>
          <a:p>
            <a:r>
              <a:rPr lang="en-GB" dirty="0" smtClean="0"/>
              <a:t>INDIA</a:t>
            </a:r>
            <a:endParaRPr lang="en-GB" dirty="0"/>
          </a:p>
        </p:txBody>
      </p:sp>
      <p:sp>
        <p:nvSpPr>
          <p:cNvPr id="10" name="TextBox 9"/>
          <p:cNvSpPr txBox="1"/>
          <p:nvPr/>
        </p:nvSpPr>
        <p:spPr>
          <a:xfrm>
            <a:off x="6804248" y="4365104"/>
            <a:ext cx="1152128" cy="369332"/>
          </a:xfrm>
          <a:prstGeom prst="rect">
            <a:avLst/>
          </a:prstGeom>
          <a:noFill/>
        </p:spPr>
        <p:txBody>
          <a:bodyPr wrap="square" rtlCol="0">
            <a:spAutoFit/>
          </a:bodyPr>
          <a:lstStyle/>
          <a:p>
            <a:r>
              <a:rPr lang="en-GB" dirty="0" smtClean="0"/>
              <a:t>AFRICA</a:t>
            </a:r>
            <a:endParaRPr lang="en-GB" dirty="0"/>
          </a:p>
        </p:txBody>
      </p:sp>
      <p:pic>
        <p:nvPicPr>
          <p:cNvPr id="11" name="Picture 10" descr="España (Huesca).jpg"/>
          <p:cNvPicPr>
            <a:picLocks noChangeAspect="1"/>
          </p:cNvPicPr>
          <p:nvPr/>
        </p:nvPicPr>
        <p:blipFill>
          <a:blip r:embed="rId4" cstate="print"/>
          <a:stretch>
            <a:fillRect/>
          </a:stretch>
        </p:blipFill>
        <p:spPr>
          <a:xfrm rot="16200000">
            <a:off x="712422" y="519826"/>
            <a:ext cx="1472952" cy="1962708"/>
          </a:xfrm>
          <a:prstGeom prst="rect">
            <a:avLst/>
          </a:prstGeom>
        </p:spPr>
      </p:pic>
      <p:pic>
        <p:nvPicPr>
          <p:cNvPr id="12" name="Picture 11" descr="Santiago de Compostela.jpg"/>
          <p:cNvPicPr>
            <a:picLocks noChangeAspect="1"/>
          </p:cNvPicPr>
          <p:nvPr/>
        </p:nvPicPr>
        <p:blipFill>
          <a:blip r:embed="rId5" cstate="print"/>
          <a:stretch>
            <a:fillRect/>
          </a:stretch>
        </p:blipFill>
        <p:spPr>
          <a:xfrm>
            <a:off x="6804248" y="764704"/>
            <a:ext cx="2014083" cy="1510562"/>
          </a:xfrm>
          <a:prstGeom prst="rect">
            <a:avLst/>
          </a:prstGeom>
        </p:spPr>
      </p:pic>
      <p:pic>
        <p:nvPicPr>
          <p:cNvPr id="13" name="Picture 12" descr="Podona.bmp"/>
          <p:cNvPicPr>
            <a:picLocks noChangeAspect="1"/>
          </p:cNvPicPr>
          <p:nvPr/>
        </p:nvPicPr>
        <p:blipFill>
          <a:blip r:embed="rId6" cstate="print"/>
          <a:stretch>
            <a:fillRect/>
          </a:stretch>
        </p:blipFill>
        <p:spPr>
          <a:xfrm>
            <a:off x="4427984" y="764704"/>
            <a:ext cx="2280417" cy="1501738"/>
          </a:xfrm>
          <a:prstGeom prst="rect">
            <a:avLst/>
          </a:prstGeom>
        </p:spPr>
      </p:pic>
      <p:pic>
        <p:nvPicPr>
          <p:cNvPr id="14" name="Picture 13" descr="España (Teruel) (2).jpg"/>
          <p:cNvPicPr>
            <a:picLocks noChangeAspect="1"/>
          </p:cNvPicPr>
          <p:nvPr/>
        </p:nvPicPr>
        <p:blipFill>
          <a:blip r:embed="rId7" cstate="print"/>
          <a:stretch>
            <a:fillRect/>
          </a:stretch>
        </p:blipFill>
        <p:spPr>
          <a:xfrm rot="16200000">
            <a:off x="2668952" y="651530"/>
            <a:ext cx="1511790" cy="1738139"/>
          </a:xfrm>
          <a:prstGeom prst="rect">
            <a:avLst/>
          </a:prstGeom>
        </p:spPr>
      </p:pic>
      <p:pic>
        <p:nvPicPr>
          <p:cNvPr id="15" name="Picture 14" descr="BW, Deutschland flip.jpg"/>
          <p:cNvPicPr>
            <a:picLocks noChangeAspect="1"/>
          </p:cNvPicPr>
          <p:nvPr/>
        </p:nvPicPr>
        <p:blipFill>
          <a:blip r:embed="rId8" cstate="print"/>
          <a:stretch>
            <a:fillRect/>
          </a:stretch>
        </p:blipFill>
        <p:spPr>
          <a:xfrm>
            <a:off x="467545" y="2922653"/>
            <a:ext cx="2169990" cy="1298436"/>
          </a:xfrm>
          <a:prstGeom prst="rect">
            <a:avLst/>
          </a:prstGeom>
        </p:spPr>
      </p:pic>
      <p:pic>
        <p:nvPicPr>
          <p:cNvPr id="16" name="Picture 15" descr="Jean Havart.jpg"/>
          <p:cNvPicPr>
            <a:picLocks noChangeAspect="1"/>
          </p:cNvPicPr>
          <p:nvPr/>
        </p:nvPicPr>
        <p:blipFill>
          <a:blip r:embed="rId9" cstate="print"/>
          <a:stretch>
            <a:fillRect/>
          </a:stretch>
        </p:blipFill>
        <p:spPr>
          <a:xfrm>
            <a:off x="2699792" y="2924944"/>
            <a:ext cx="1728192" cy="1296143"/>
          </a:xfrm>
          <a:prstGeom prst="rect">
            <a:avLst/>
          </a:prstGeom>
        </p:spPr>
      </p:pic>
      <p:sp>
        <p:nvSpPr>
          <p:cNvPr id="17" name="TextBox 16"/>
          <p:cNvSpPr txBox="1"/>
          <p:nvPr/>
        </p:nvSpPr>
        <p:spPr>
          <a:xfrm>
            <a:off x="2627784" y="2420888"/>
            <a:ext cx="1296144" cy="369332"/>
          </a:xfrm>
          <a:prstGeom prst="rect">
            <a:avLst/>
          </a:prstGeom>
          <a:noFill/>
        </p:spPr>
        <p:txBody>
          <a:bodyPr wrap="square" rtlCol="0">
            <a:spAutoFit/>
          </a:bodyPr>
          <a:lstStyle/>
          <a:p>
            <a:r>
              <a:rPr lang="en-GB" dirty="0" smtClean="0"/>
              <a:t>HOLLAND</a:t>
            </a:r>
            <a:endParaRPr lang="en-GB" dirty="0"/>
          </a:p>
        </p:txBody>
      </p:sp>
      <p:pic>
        <p:nvPicPr>
          <p:cNvPr id="20" name="Picture 19" descr="ex Dautphetal (DE)nquery hungarian edit.jpg"/>
          <p:cNvPicPr>
            <a:picLocks noChangeAspect="1"/>
          </p:cNvPicPr>
          <p:nvPr/>
        </p:nvPicPr>
        <p:blipFill>
          <a:blip r:embed="rId10" cstate="print"/>
          <a:stretch>
            <a:fillRect/>
          </a:stretch>
        </p:blipFill>
        <p:spPr>
          <a:xfrm>
            <a:off x="4499992" y="2924944"/>
            <a:ext cx="2230262" cy="1296144"/>
          </a:xfrm>
          <a:prstGeom prst="rect">
            <a:avLst/>
          </a:prstGeom>
        </p:spPr>
      </p:pic>
      <p:pic>
        <p:nvPicPr>
          <p:cNvPr id="21" name="Picture 20" descr="ex Forstinning (DE) 1.jpg"/>
          <p:cNvPicPr>
            <a:picLocks noChangeAspect="1"/>
          </p:cNvPicPr>
          <p:nvPr/>
        </p:nvPicPr>
        <p:blipFill>
          <a:blip r:embed="rId11" cstate="print"/>
          <a:stretch>
            <a:fillRect/>
          </a:stretch>
        </p:blipFill>
        <p:spPr>
          <a:xfrm>
            <a:off x="6804248" y="2924944"/>
            <a:ext cx="1752195" cy="1314146"/>
          </a:xfrm>
          <a:prstGeom prst="rect">
            <a:avLst/>
          </a:prstGeom>
        </p:spPr>
      </p:pic>
      <p:sp>
        <p:nvSpPr>
          <p:cNvPr id="23" name="TextBox 22"/>
          <p:cNvSpPr txBox="1"/>
          <p:nvPr/>
        </p:nvSpPr>
        <p:spPr>
          <a:xfrm>
            <a:off x="6732240" y="2420888"/>
            <a:ext cx="1143744" cy="369332"/>
          </a:xfrm>
          <a:prstGeom prst="rect">
            <a:avLst/>
          </a:prstGeom>
          <a:noFill/>
        </p:spPr>
        <p:txBody>
          <a:bodyPr wrap="square" rtlCol="0">
            <a:spAutoFit/>
          </a:bodyPr>
          <a:lstStyle/>
          <a:p>
            <a:r>
              <a:rPr lang="en-GB" dirty="0" smtClean="0"/>
              <a:t>AUSTRIA</a:t>
            </a:r>
            <a:endParaRPr lang="en-GB" dirty="0"/>
          </a:p>
        </p:txBody>
      </p:sp>
      <p:sp>
        <p:nvSpPr>
          <p:cNvPr id="24" name="TextBox 23"/>
          <p:cNvSpPr txBox="1"/>
          <p:nvPr/>
        </p:nvSpPr>
        <p:spPr>
          <a:xfrm>
            <a:off x="6804248" y="260648"/>
            <a:ext cx="1296144" cy="369332"/>
          </a:xfrm>
          <a:prstGeom prst="rect">
            <a:avLst/>
          </a:prstGeom>
          <a:noFill/>
        </p:spPr>
        <p:txBody>
          <a:bodyPr wrap="square" rtlCol="0">
            <a:spAutoFit/>
          </a:bodyPr>
          <a:lstStyle/>
          <a:p>
            <a:r>
              <a:rPr lang="en-GB" dirty="0" smtClean="0"/>
              <a:t>PORTUGAL</a:t>
            </a:r>
            <a:endParaRPr lang="en-GB" dirty="0"/>
          </a:p>
        </p:txBody>
      </p:sp>
      <p:pic>
        <p:nvPicPr>
          <p:cNvPr id="25" name="Picture 24" descr="Härmän vesuri.jpg"/>
          <p:cNvPicPr>
            <a:picLocks noChangeAspect="1"/>
          </p:cNvPicPr>
          <p:nvPr/>
        </p:nvPicPr>
        <p:blipFill>
          <a:blip r:embed="rId12" cstate="print"/>
          <a:stretch>
            <a:fillRect/>
          </a:stretch>
        </p:blipFill>
        <p:spPr>
          <a:xfrm rot="1433323">
            <a:off x="216949" y="5209182"/>
            <a:ext cx="2793975" cy="1131560"/>
          </a:xfrm>
          <a:prstGeom prst="rect">
            <a:avLst/>
          </a:prstGeom>
        </p:spPr>
      </p:pic>
      <p:pic>
        <p:nvPicPr>
          <p:cNvPr id="26" name="Picture 25" descr="arit gedhe (big sicle) or bendho from Java flip.jpg"/>
          <p:cNvPicPr>
            <a:picLocks noChangeAspect="1"/>
          </p:cNvPicPr>
          <p:nvPr/>
        </p:nvPicPr>
        <p:blipFill>
          <a:blip r:embed="rId13" cstate="print"/>
          <a:stretch>
            <a:fillRect/>
          </a:stretch>
        </p:blipFill>
        <p:spPr>
          <a:xfrm>
            <a:off x="4499992" y="4941168"/>
            <a:ext cx="2108274" cy="1076970"/>
          </a:xfrm>
          <a:prstGeom prst="rect">
            <a:avLst/>
          </a:prstGeom>
        </p:spPr>
      </p:pic>
      <p:pic>
        <p:nvPicPr>
          <p:cNvPr id="28" name="Picture 27" descr="Couteau-faucille-Mangbetu 2.jpg"/>
          <p:cNvPicPr>
            <a:picLocks noChangeAspect="1"/>
          </p:cNvPicPr>
          <p:nvPr/>
        </p:nvPicPr>
        <p:blipFill>
          <a:blip r:embed="rId14" cstate="print"/>
          <a:stretch>
            <a:fillRect/>
          </a:stretch>
        </p:blipFill>
        <p:spPr>
          <a:xfrm rot="16200000">
            <a:off x="7114333" y="4559075"/>
            <a:ext cx="1252039" cy="187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500" fill="hold"/>
                                        <p:tgtEl>
                                          <p:spTgt spid="9"/>
                                        </p:tgtEl>
                                        <p:attrNameLst>
                                          <p:attrName>ppt_x</p:attrName>
                                        </p:attrNameLst>
                                      </p:cBhvr>
                                      <p:tavLst>
                                        <p:tav tm="0">
                                          <p:val>
                                            <p:strVal val="#ppt_x"/>
                                          </p:val>
                                        </p:tav>
                                        <p:tav tm="100000">
                                          <p:val>
                                            <p:strVal val="#ppt_x"/>
                                          </p:val>
                                        </p:tav>
                                      </p:tavLst>
                                    </p:anim>
                                    <p:anim calcmode="lin" valueType="num">
                                      <p:cBhvr additive="base">
                                        <p:cTn id="90" dur="500" fill="hold"/>
                                        <p:tgtEl>
                                          <p:spTgt spid="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ppt_x"/>
                                          </p:val>
                                        </p:tav>
                                        <p:tav tm="100000">
                                          <p:val>
                                            <p:strVal val="#ppt_x"/>
                                          </p:val>
                                        </p:tav>
                                      </p:tavLst>
                                    </p:anim>
                                    <p:anim calcmode="lin" valueType="num">
                                      <p:cBhvr additive="base">
                                        <p:cTn id="9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ppt_x"/>
                                          </p:val>
                                        </p:tav>
                                        <p:tav tm="100000">
                                          <p:val>
                                            <p:strVal val="#ppt_x"/>
                                          </p:val>
                                        </p:tav>
                                      </p:tavLst>
                                    </p:anim>
                                    <p:anim calcmode="lin" valueType="num">
                                      <p:cBhvr additive="base">
                                        <p:cTn id="100" dur="500" fill="hold"/>
                                        <p:tgtEl>
                                          <p:spTgt spid="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7"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lstStyle/>
          <a:p>
            <a:r>
              <a:rPr lang="en-GB" dirty="0" smtClean="0"/>
              <a:t>Iron and steel 1</a:t>
            </a:r>
            <a:endParaRPr lang="en-GB" dirty="0"/>
          </a:p>
        </p:txBody>
      </p:sp>
      <p:sp>
        <p:nvSpPr>
          <p:cNvPr id="3" name="Content Placeholder 2"/>
          <p:cNvSpPr>
            <a:spLocks noGrp="1"/>
          </p:cNvSpPr>
          <p:nvPr>
            <p:ph idx="1"/>
          </p:nvPr>
        </p:nvSpPr>
        <p:spPr>
          <a:xfrm>
            <a:off x="467544" y="1025352"/>
            <a:ext cx="8363272" cy="5832648"/>
          </a:xfrm>
        </p:spPr>
        <p:txBody>
          <a:bodyPr>
            <a:normAutofit fontScale="77500" lnSpcReduction="20000"/>
          </a:bodyPr>
          <a:lstStyle/>
          <a:p>
            <a:r>
              <a:rPr lang="en-GB" sz="3100" dirty="0" smtClean="0"/>
              <a:t>Iron ore was smelted in </a:t>
            </a:r>
            <a:r>
              <a:rPr lang="en-GB" sz="3100" dirty="0" err="1" smtClean="0"/>
              <a:t>bloomeries</a:t>
            </a:r>
            <a:r>
              <a:rPr lang="en-GB" sz="3100" dirty="0" smtClean="0"/>
              <a:t>  (a type of small blast furnace) with charcoal as a fuel and limestone as a flux to produce a spongy mass of un-molten iron - approx 1 to 15kg bloom</a:t>
            </a:r>
          </a:p>
          <a:p>
            <a:r>
              <a:rPr lang="en-GB" sz="3100" dirty="0" smtClean="0"/>
              <a:t>Later blast furnaces completely melted the iron to produce pig iron (a crude form of cast iron) which is too hard and brittle for tools – it had to be re-worked in a finery or </a:t>
            </a:r>
            <a:r>
              <a:rPr lang="en-GB" sz="3100" dirty="0" err="1" smtClean="0"/>
              <a:t>chafery</a:t>
            </a:r>
            <a:r>
              <a:rPr lang="en-GB" sz="3100" dirty="0" smtClean="0"/>
              <a:t> to make it malleable</a:t>
            </a:r>
          </a:p>
          <a:p>
            <a:r>
              <a:rPr lang="en-GB" sz="3100" dirty="0" smtClean="0"/>
              <a:t>In 1709 Abraham Darby discovered coal could be used as a fuel if it was in the form of coke..</a:t>
            </a:r>
          </a:p>
          <a:p>
            <a:r>
              <a:rPr lang="en-GB" sz="3100" dirty="0" smtClean="0"/>
              <a:t>In 1784 Henry </a:t>
            </a:r>
            <a:r>
              <a:rPr lang="en-GB" sz="3100" dirty="0" err="1" smtClean="0"/>
              <a:t>Cort</a:t>
            </a:r>
            <a:r>
              <a:rPr lang="en-GB" sz="3100" dirty="0" smtClean="0"/>
              <a:t> patented a process where pig iron was re-melted in a </a:t>
            </a:r>
            <a:r>
              <a:rPr lang="en-GB" sz="3100" dirty="0" err="1" smtClean="0"/>
              <a:t>reverbatory</a:t>
            </a:r>
            <a:r>
              <a:rPr lang="en-GB" sz="3100" dirty="0" smtClean="0"/>
              <a:t> furnace with hammer scale to remove excess carbon</a:t>
            </a:r>
          </a:p>
          <a:p>
            <a:r>
              <a:rPr lang="en-GB" sz="3100" dirty="0" smtClean="0"/>
              <a:t>This process known as </a:t>
            </a:r>
            <a:r>
              <a:rPr lang="en-GB" sz="3100" dirty="0" err="1" smtClean="0"/>
              <a:t>puddling</a:t>
            </a:r>
            <a:r>
              <a:rPr lang="en-GB" sz="3100" dirty="0" smtClean="0"/>
              <a:t> produces wrought iron which is  soft, tough and easily welded</a:t>
            </a:r>
          </a:p>
          <a:p>
            <a:r>
              <a:rPr lang="en-GB" sz="3100" dirty="0" smtClean="0"/>
              <a:t>Hammered into bars using a helve hammer which forces out the carbon and welds the iron together</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Iron and Steel 2</a:t>
            </a:r>
            <a:endParaRPr lang="en-GB" dirty="0"/>
          </a:p>
        </p:txBody>
      </p:sp>
      <p:sp>
        <p:nvSpPr>
          <p:cNvPr id="3" name="Content Placeholder 2"/>
          <p:cNvSpPr>
            <a:spLocks noGrp="1"/>
          </p:cNvSpPr>
          <p:nvPr>
            <p:ph idx="1"/>
          </p:nvPr>
        </p:nvSpPr>
        <p:spPr>
          <a:xfrm>
            <a:off x="457200" y="1340768"/>
            <a:ext cx="8229600" cy="5184576"/>
          </a:xfrm>
        </p:spPr>
        <p:txBody>
          <a:bodyPr>
            <a:normAutofit fontScale="85000" lnSpcReduction="20000"/>
          </a:bodyPr>
          <a:lstStyle/>
          <a:p>
            <a:r>
              <a:rPr lang="en-GB" dirty="0" smtClean="0"/>
              <a:t>Best Swedish wrought iron packed into boxes with charcoal and heated for several days or weeks to produce blister steel</a:t>
            </a:r>
          </a:p>
          <a:p>
            <a:r>
              <a:rPr lang="en-GB" dirty="0" smtClean="0"/>
              <a:t>Broken  to lengths, head and welded to create shear steel, and best shear steel</a:t>
            </a:r>
          </a:p>
          <a:p>
            <a:r>
              <a:rPr lang="en-GB" dirty="0" smtClean="0"/>
              <a:t>Expensive so steel cutting edge welded to a wrought iron body</a:t>
            </a:r>
          </a:p>
          <a:p>
            <a:r>
              <a:rPr lang="en-GB" dirty="0" smtClean="0"/>
              <a:t>Still of uneven carbon content..</a:t>
            </a:r>
          </a:p>
          <a:p>
            <a:r>
              <a:rPr lang="en-GB" dirty="0" smtClean="0"/>
              <a:t>Benjamin Huntsman invented crucible process c 1740 to produce a homogenous steel for clock springs</a:t>
            </a:r>
          </a:p>
          <a:p>
            <a:r>
              <a:rPr lang="en-GB" dirty="0" smtClean="0"/>
              <a:t>Sheffield cutlers would not use it as it was too hard – he exported to France – finished cutlery then imported back to England – much to detriment of the Sheffield cutlers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Iron and Steel 3</a:t>
            </a:r>
            <a:endParaRPr lang="en-GB" dirty="0"/>
          </a:p>
        </p:txBody>
      </p:sp>
      <p:sp>
        <p:nvSpPr>
          <p:cNvPr id="3" name="Content Placeholder 2"/>
          <p:cNvSpPr>
            <a:spLocks noGrp="1"/>
          </p:cNvSpPr>
          <p:nvPr>
            <p:ph idx="1"/>
          </p:nvPr>
        </p:nvSpPr>
        <p:spPr>
          <a:xfrm>
            <a:off x="457200" y="1484784"/>
            <a:ext cx="8229600" cy="4641379"/>
          </a:xfrm>
        </p:spPr>
        <p:txBody>
          <a:bodyPr>
            <a:normAutofit fontScale="85000" lnSpcReduction="20000"/>
          </a:bodyPr>
          <a:lstStyle/>
          <a:p>
            <a:r>
              <a:rPr lang="en-GB" dirty="0" smtClean="0"/>
              <a:t>High carbon steel 0.8% to 1.2% carbon</a:t>
            </a:r>
          </a:p>
          <a:p>
            <a:r>
              <a:rPr lang="en-GB" dirty="0" smtClean="0"/>
              <a:t>Henry Bessemer discovered a process c 1855 for the mass production of steel directly from pig iron by blowing air through molten pig iron and burning out the impurities</a:t>
            </a:r>
          </a:p>
          <a:p>
            <a:r>
              <a:rPr lang="en-GB" dirty="0" smtClean="0"/>
              <a:t>Cheap steel of consistent quality</a:t>
            </a:r>
          </a:p>
          <a:p>
            <a:r>
              <a:rPr lang="en-GB" dirty="0" smtClean="0"/>
              <a:t>Mild steel replaces wrought iron</a:t>
            </a:r>
          </a:p>
          <a:p>
            <a:r>
              <a:rPr lang="en-GB" dirty="0" smtClean="0"/>
              <a:t>Alloy steels with chromium, manganese, vanadium and nickel </a:t>
            </a:r>
          </a:p>
          <a:p>
            <a:r>
              <a:rPr lang="en-GB" dirty="0" smtClean="0"/>
              <a:t>Impurities in  steel that can negatively affect its properties</a:t>
            </a:r>
          </a:p>
          <a:p>
            <a:r>
              <a:rPr lang="en-GB" dirty="0" smtClean="0"/>
              <a:t>Blades made of solid steel not welded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Heat Treatment</a:t>
            </a:r>
            <a:endParaRPr lang="en-GB" dirty="0"/>
          </a:p>
        </p:txBody>
      </p:sp>
      <p:sp>
        <p:nvSpPr>
          <p:cNvPr id="3" name="Content Placeholder 2"/>
          <p:cNvSpPr>
            <a:spLocks noGrp="1"/>
          </p:cNvSpPr>
          <p:nvPr>
            <p:ph idx="1"/>
          </p:nvPr>
        </p:nvSpPr>
        <p:spPr>
          <a:xfrm>
            <a:off x="457200" y="1268760"/>
            <a:ext cx="8229600" cy="5256584"/>
          </a:xfrm>
        </p:spPr>
        <p:txBody>
          <a:bodyPr>
            <a:normAutofit fontScale="92500" lnSpcReduction="20000"/>
          </a:bodyPr>
          <a:lstStyle/>
          <a:p>
            <a:r>
              <a:rPr lang="en-GB" dirty="0" smtClean="0"/>
              <a:t>Iron and carbon combine to produce a metal with different properties to pure iron – we call this steel when below 2% - above this it becomes a cast iron – carbon also lowers the melting point</a:t>
            </a:r>
          </a:p>
          <a:p>
            <a:r>
              <a:rPr lang="en-GB" dirty="0" smtClean="0"/>
              <a:t>High carbon steels (0.8 to 1.2% carbon) can be hardened – but will be brittle</a:t>
            </a:r>
          </a:p>
          <a:p>
            <a:r>
              <a:rPr lang="en-GB" dirty="0" smtClean="0"/>
              <a:t>Heat to approx red heat and quench in oil or brine</a:t>
            </a:r>
          </a:p>
          <a:p>
            <a:r>
              <a:rPr lang="en-GB" dirty="0" smtClean="0"/>
              <a:t>Tempering reduces hardness, gives toughness</a:t>
            </a:r>
          </a:p>
          <a:p>
            <a:r>
              <a:rPr lang="en-GB" dirty="0" smtClean="0"/>
              <a:t>Range of tempering colours gives varying degrees of hardness and toughness</a:t>
            </a:r>
          </a:p>
          <a:p>
            <a:r>
              <a:rPr lang="en-GB" dirty="0" smtClean="0"/>
              <a:t>Approx 210 to 280</a:t>
            </a:r>
            <a:r>
              <a:rPr lang="en-GB" sz="3600" baseline="30000" dirty="0" smtClean="0"/>
              <a:t>o</a:t>
            </a:r>
            <a:r>
              <a:rPr lang="en-GB" dirty="0" smtClean="0"/>
              <a:t> C</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diagram for steel 1</a:t>
            </a:r>
            <a:endParaRPr lang="en-GB" dirty="0"/>
          </a:p>
        </p:txBody>
      </p:sp>
      <p:sp>
        <p:nvSpPr>
          <p:cNvPr id="7" name="Content Placeholder 2"/>
          <p:cNvSpPr txBox="1">
            <a:spLocks/>
          </p:cNvSpPr>
          <p:nvPr/>
        </p:nvSpPr>
        <p:spPr>
          <a:xfrm>
            <a:off x="457200" y="1268760"/>
            <a:ext cx="8229600" cy="5256584"/>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Iron and carbon combine to produce different phases at different temperatures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This depends upon the carbon content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Pure</a:t>
            </a:r>
            <a:r>
              <a:rPr kumimoji="0" lang="en-GB" sz="3200" b="0" i="0" u="none" strike="noStrike" kern="1200" cap="none" spc="0" normalizeH="0" noProof="0" dirty="0" smtClean="0">
                <a:ln>
                  <a:noFill/>
                </a:ln>
                <a:solidFill>
                  <a:schemeClr val="tx1"/>
                </a:solidFill>
                <a:effectLst/>
                <a:uLnTx/>
                <a:uFillTx/>
                <a:latin typeface="+mn-lt"/>
                <a:ea typeface="+mn-ea"/>
                <a:cs typeface="+mn-cs"/>
              </a:rPr>
              <a:t> iron is called ferrite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aseline="0" dirty="0" smtClean="0"/>
              <a:t>Up</a:t>
            </a:r>
            <a:r>
              <a:rPr lang="en-GB" sz="3200" dirty="0" smtClean="0"/>
              <a:t> to 0.8% carbon it becomes </a:t>
            </a:r>
            <a:r>
              <a:rPr lang="en-GB" sz="3200" dirty="0" err="1" smtClean="0"/>
              <a:t>pearlite</a:t>
            </a: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Ferrite becomes austenite above 720</a:t>
            </a:r>
            <a:r>
              <a:rPr kumimoji="0" lang="en-GB" sz="3200" b="0" i="0" u="none" strike="noStrike" kern="1200" cap="none" spc="0" normalizeH="0" baseline="30000" noProof="0" dirty="0" smtClean="0">
                <a:ln>
                  <a:noFill/>
                </a:ln>
                <a:solidFill>
                  <a:schemeClr val="tx1"/>
                </a:solidFill>
                <a:effectLst/>
                <a:uLnTx/>
                <a:uFillTx/>
                <a:latin typeface="+mn-lt"/>
                <a:ea typeface="+mn-ea"/>
                <a:cs typeface="+mn-cs"/>
              </a:rPr>
              <a:t>o</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C (this is known as the Critical</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noProof="0" dirty="0" err="1" smtClean="0">
                <a:ln>
                  <a:noFill/>
                </a:ln>
                <a:solidFill>
                  <a:schemeClr val="tx1"/>
                </a:solidFill>
                <a:effectLst/>
                <a:uLnTx/>
                <a:uFillTx/>
                <a:latin typeface="+mn-lt"/>
                <a:ea typeface="+mn-ea"/>
                <a:cs typeface="+mn-cs"/>
              </a:rPr>
              <a:t>Temperaure</a:t>
            </a:r>
            <a:r>
              <a:rPr kumimoji="0" lang="en-GB" sz="3200" b="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aseline="0" dirty="0" smtClean="0"/>
              <a:t>Austenite is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non magnetic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Above 0.8% carbon excess carbon combines with </a:t>
            </a:r>
            <a:r>
              <a:rPr lang="en-GB" sz="3200" dirty="0" err="1" smtClean="0"/>
              <a:t>pearlite</a:t>
            </a:r>
            <a:r>
              <a:rPr lang="en-GB" sz="3200" dirty="0" smtClean="0"/>
              <a:t> to produce </a:t>
            </a:r>
            <a:r>
              <a:rPr lang="en-GB" sz="3200" dirty="0" err="1" smtClean="0"/>
              <a:t>cementite</a:t>
            </a: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Quenching from above CT</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can ‘freeze’ the crystal structure to produce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martensite</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 calcmode="lin" valueType="num">
                                      <p:cBhvr additive="base">
                                        <p:cTn id="5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diagram for steel 2</a:t>
            </a:r>
            <a:endParaRPr lang="en-GB" dirty="0"/>
          </a:p>
        </p:txBody>
      </p:sp>
      <p:pic>
        <p:nvPicPr>
          <p:cNvPr id="4" name="Content Placeholder 5" descr="steel phase daigram simple.png"/>
          <p:cNvPicPr>
            <a:picLocks noGrp="1" noChangeAspect="1"/>
          </p:cNvPicPr>
          <p:nvPr>
            <p:ph idx="1"/>
          </p:nvPr>
        </p:nvPicPr>
        <p:blipFill>
          <a:blip r:embed="rId3" cstate="print"/>
          <a:stretch>
            <a:fillRect/>
          </a:stretch>
        </p:blipFill>
        <p:spPr>
          <a:xfrm>
            <a:off x="1619672" y="1412776"/>
            <a:ext cx="5764607" cy="477815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Forging and Tempering Colours</a:t>
            </a:r>
            <a:endParaRPr lang="en-GB" dirty="0"/>
          </a:p>
        </p:txBody>
      </p:sp>
      <p:pic>
        <p:nvPicPr>
          <p:cNvPr id="4" name="Content Placeholder 3" descr="temperchart 4.gif"/>
          <p:cNvPicPr>
            <a:picLocks noGrp="1" noChangeAspect="1"/>
          </p:cNvPicPr>
          <p:nvPr>
            <p:ph idx="1"/>
          </p:nvPr>
        </p:nvPicPr>
        <p:blipFill>
          <a:blip r:embed="rId3" cstate="print"/>
          <a:stretch>
            <a:fillRect/>
          </a:stretch>
        </p:blipFill>
        <p:spPr>
          <a:xfrm>
            <a:off x="2051720" y="1484784"/>
            <a:ext cx="5181178" cy="4885954"/>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Forging iron and steel</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Wrought iron is easily forged – it is tough and fibrous with a grain – it can easily be welded</a:t>
            </a:r>
          </a:p>
          <a:p>
            <a:r>
              <a:rPr lang="en-GB" dirty="0" smtClean="0"/>
              <a:t>Steels are more difficult to forge, heat control is critical </a:t>
            </a:r>
          </a:p>
          <a:p>
            <a:r>
              <a:rPr lang="en-GB" dirty="0" smtClean="0"/>
              <a:t>Generally forged at a lower temperature – require more force</a:t>
            </a:r>
          </a:p>
          <a:p>
            <a:r>
              <a:rPr lang="en-GB" dirty="0" smtClean="0"/>
              <a:t>Impurities such as sulphur can produce hot or cold short</a:t>
            </a:r>
          </a:p>
          <a:p>
            <a:r>
              <a:rPr lang="en-GB" dirty="0" smtClean="0"/>
              <a:t>Forge welding of wrought iron is relatively easy</a:t>
            </a:r>
          </a:p>
          <a:p>
            <a:r>
              <a:rPr lang="en-GB" dirty="0" smtClean="0"/>
              <a:t>Forge welding of iron to steel, or mild steel to high carbon steel is more difficult</a:t>
            </a:r>
          </a:p>
          <a:p>
            <a:r>
              <a:rPr lang="en-GB" dirty="0" smtClean="0"/>
              <a:t>Requires a flux, such as borax or silver sand (silica)</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Forging Edge Tools 1</a:t>
            </a:r>
            <a:endParaRPr lang="en-GB" dirty="0"/>
          </a:p>
        </p:txBody>
      </p:sp>
      <p:pic>
        <p:nvPicPr>
          <p:cNvPr id="4" name="Content Placeholder 3" descr="Lavorazione del ferro con il maglio 3.jpg"/>
          <p:cNvPicPr>
            <a:picLocks noGrp="1" noChangeAspect="1"/>
          </p:cNvPicPr>
          <p:nvPr>
            <p:ph idx="1"/>
          </p:nvPr>
        </p:nvPicPr>
        <p:blipFill>
          <a:blip r:embed="rId3" cstate="print"/>
          <a:stretch>
            <a:fillRect/>
          </a:stretch>
        </p:blipFill>
        <p:spPr>
          <a:xfrm>
            <a:off x="971599" y="1628800"/>
            <a:ext cx="4459211" cy="3240360"/>
          </a:xfrm>
        </p:spPr>
      </p:pic>
      <p:pic>
        <p:nvPicPr>
          <p:cNvPr id="5" name="Picture 4" descr="Lavorazione del ferro con il maglio 4.jpg"/>
          <p:cNvPicPr>
            <a:picLocks noChangeAspect="1"/>
          </p:cNvPicPr>
          <p:nvPr/>
        </p:nvPicPr>
        <p:blipFill>
          <a:blip r:embed="rId4" cstate="print"/>
          <a:stretch>
            <a:fillRect/>
          </a:stretch>
        </p:blipFill>
        <p:spPr>
          <a:xfrm>
            <a:off x="3300450" y="1484784"/>
            <a:ext cx="4860540" cy="3240360"/>
          </a:xfrm>
          <a:prstGeom prst="rect">
            <a:avLst/>
          </a:prstGeom>
        </p:spPr>
      </p:pic>
      <p:pic>
        <p:nvPicPr>
          <p:cNvPr id="6" name="Picture 5" descr="Lavorazione del ferro con il maglio 7.jpg"/>
          <p:cNvPicPr>
            <a:picLocks noChangeAspect="1"/>
          </p:cNvPicPr>
          <p:nvPr/>
        </p:nvPicPr>
        <p:blipFill>
          <a:blip r:embed="rId5" cstate="print"/>
          <a:stretch>
            <a:fillRect/>
          </a:stretch>
        </p:blipFill>
        <p:spPr>
          <a:xfrm>
            <a:off x="3556628" y="2420888"/>
            <a:ext cx="4846268" cy="3203922"/>
          </a:xfrm>
          <a:prstGeom prst="rect">
            <a:avLst/>
          </a:prstGeom>
        </p:spPr>
      </p:pic>
      <p:pic>
        <p:nvPicPr>
          <p:cNvPr id="7" name="Picture 6" descr="Lavorazione del ferro con il maglio 12.jpg"/>
          <p:cNvPicPr>
            <a:picLocks noChangeAspect="1"/>
          </p:cNvPicPr>
          <p:nvPr/>
        </p:nvPicPr>
        <p:blipFill>
          <a:blip r:embed="rId6" cstate="print"/>
          <a:stretch>
            <a:fillRect/>
          </a:stretch>
        </p:blipFill>
        <p:spPr>
          <a:xfrm>
            <a:off x="1115616" y="2559968"/>
            <a:ext cx="5400600"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Forging Edge Tools 2</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Plating – welding high carbon steel to  wrought iron</a:t>
            </a:r>
          </a:p>
          <a:p>
            <a:r>
              <a:rPr lang="en-GB" dirty="0" smtClean="0"/>
              <a:t>Forging – thinning and initial shaping of blade</a:t>
            </a:r>
          </a:p>
          <a:p>
            <a:r>
              <a:rPr lang="en-GB" dirty="0" smtClean="0"/>
              <a:t>Stamping of blade with name, size etc</a:t>
            </a:r>
          </a:p>
          <a:p>
            <a:r>
              <a:rPr lang="en-GB" dirty="0" smtClean="0"/>
              <a:t>Drawing out of tang (or socket)</a:t>
            </a:r>
          </a:p>
          <a:p>
            <a:r>
              <a:rPr lang="en-GB" dirty="0" smtClean="0"/>
              <a:t>Cropping to shape (if required)</a:t>
            </a:r>
          </a:p>
          <a:p>
            <a:r>
              <a:rPr lang="en-GB" dirty="0" smtClean="0"/>
              <a:t>Initial grinding</a:t>
            </a:r>
          </a:p>
          <a:p>
            <a:r>
              <a:rPr lang="en-GB" dirty="0" smtClean="0"/>
              <a:t>Hardening and tempering</a:t>
            </a:r>
          </a:p>
          <a:p>
            <a:r>
              <a:rPr lang="en-GB" dirty="0" smtClean="0"/>
              <a:t>Sharpening and </a:t>
            </a:r>
            <a:r>
              <a:rPr lang="en-GB" dirty="0" smtClean="0"/>
              <a:t>glazing (grinding on a wheel)</a:t>
            </a:r>
            <a:endParaRPr lang="en-GB" dirty="0" smtClean="0"/>
          </a:p>
          <a:p>
            <a:r>
              <a:rPr lang="en-GB" dirty="0" smtClean="0"/>
              <a:t>Fitting handle</a:t>
            </a:r>
          </a:p>
          <a:p>
            <a:r>
              <a:rPr lang="en-GB" dirty="0" smtClean="0"/>
              <a:t>Painting and transfers or label (often on the handle)</a:t>
            </a:r>
          </a:p>
          <a:p>
            <a:r>
              <a:rPr lang="en-GB" dirty="0" smtClean="0"/>
              <a:t>Wrapping in straw or card wool and packing in barrels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What is an edge tool??</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dirty="0" smtClean="0"/>
              <a:t>	An edge tool is one that has some sort of cutting or striking edge etc – such as:</a:t>
            </a:r>
          </a:p>
          <a:p>
            <a:r>
              <a:rPr lang="en-GB" dirty="0" smtClean="0"/>
              <a:t>Axe</a:t>
            </a:r>
          </a:p>
          <a:p>
            <a:r>
              <a:rPr lang="en-GB" dirty="0" smtClean="0"/>
              <a:t>Sickle</a:t>
            </a:r>
          </a:p>
          <a:p>
            <a:r>
              <a:rPr lang="en-GB" dirty="0" smtClean="0"/>
              <a:t>Billhook</a:t>
            </a:r>
          </a:p>
          <a:p>
            <a:r>
              <a:rPr lang="en-GB" dirty="0" smtClean="0"/>
              <a:t>Wood Chisel</a:t>
            </a:r>
          </a:p>
          <a:p>
            <a:r>
              <a:rPr lang="en-GB" dirty="0" smtClean="0"/>
              <a:t>Adze</a:t>
            </a:r>
          </a:p>
          <a:p>
            <a:r>
              <a:rPr lang="en-GB" dirty="0" smtClean="0"/>
              <a:t>Drawknife</a:t>
            </a:r>
          </a:p>
          <a:p>
            <a:r>
              <a:rPr lang="en-GB" dirty="0" smtClean="0"/>
              <a:t>Plane Blade</a:t>
            </a:r>
          </a:p>
          <a:p>
            <a:r>
              <a:rPr lang="en-GB" dirty="0" smtClean="0"/>
              <a:t>Pickaxe</a:t>
            </a:r>
          </a:p>
          <a:p>
            <a:r>
              <a:rPr lang="en-GB" dirty="0" smtClean="0"/>
              <a:t>Crowbar</a:t>
            </a:r>
          </a:p>
          <a:p>
            <a:r>
              <a:rPr lang="en-GB" dirty="0" smtClean="0"/>
              <a:t>Cold Chisel for metal or stone</a:t>
            </a:r>
          </a:p>
          <a:p>
            <a:r>
              <a:rPr lang="en-GB" dirty="0" smtClean="0"/>
              <a:t>Meat Cleavers</a:t>
            </a:r>
          </a:p>
          <a:p>
            <a:r>
              <a:rPr lang="en-GB" dirty="0" smtClean="0"/>
              <a:t>Spades, Shovels and Forks</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Grinding Shop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Grinding was a dangerous occupation, life expectancy was short</a:t>
            </a:r>
          </a:p>
          <a:p>
            <a:r>
              <a:rPr lang="en-GB" dirty="0" smtClean="0"/>
              <a:t>Dust from natural stones could cause silicosis</a:t>
            </a:r>
          </a:p>
          <a:p>
            <a:r>
              <a:rPr lang="en-GB" dirty="0" smtClean="0"/>
              <a:t>Stones could burst, often with fatal results</a:t>
            </a:r>
          </a:p>
          <a:p>
            <a:r>
              <a:rPr lang="en-GB" dirty="0" smtClean="0"/>
              <a:t>Sparks or metal fragments could cause eye injury</a:t>
            </a:r>
          </a:p>
          <a:p>
            <a:r>
              <a:rPr lang="en-GB" dirty="0" smtClean="0"/>
              <a:t>Spray of water from stones, working in damp and cold conditions could cause bronco-pneumonic disease, rheumatism etc</a:t>
            </a:r>
          </a:p>
          <a:p>
            <a:r>
              <a:rPr lang="en-GB" dirty="0" smtClean="0"/>
              <a:t>At least one cutler was drowned when the dam burst in the Great Sheffield Flood in 1864</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Grinding Shop 2</a:t>
            </a:r>
            <a:endParaRPr lang="en-GB" dirty="0"/>
          </a:p>
        </p:txBody>
      </p:sp>
      <p:pic>
        <p:nvPicPr>
          <p:cNvPr id="9" name="Picture 8" descr="Shepherd_Wheel.jpg"/>
          <p:cNvPicPr>
            <a:picLocks noChangeAspect="1"/>
          </p:cNvPicPr>
          <p:nvPr/>
        </p:nvPicPr>
        <p:blipFill>
          <a:blip r:embed="rId3" cstate="print"/>
          <a:stretch>
            <a:fillRect/>
          </a:stretch>
        </p:blipFill>
        <p:spPr>
          <a:xfrm>
            <a:off x="323528" y="1196752"/>
            <a:ext cx="6984776" cy="5238582"/>
          </a:xfrm>
          <a:prstGeom prst="rect">
            <a:avLst/>
          </a:prstGeom>
        </p:spPr>
      </p:pic>
      <p:pic>
        <p:nvPicPr>
          <p:cNvPr id="8" name="Picture 7" descr="shepherd-wheel 2.jpg"/>
          <p:cNvPicPr>
            <a:picLocks noChangeAspect="1"/>
          </p:cNvPicPr>
          <p:nvPr/>
        </p:nvPicPr>
        <p:blipFill>
          <a:blip r:embed="rId4" cstate="print"/>
          <a:stretch>
            <a:fillRect/>
          </a:stretch>
        </p:blipFill>
        <p:spPr>
          <a:xfrm>
            <a:off x="611560" y="1412776"/>
            <a:ext cx="7042478" cy="4968552"/>
          </a:xfrm>
          <a:prstGeom prst="rect">
            <a:avLst/>
          </a:prstGeom>
        </p:spPr>
      </p:pic>
      <p:pic>
        <p:nvPicPr>
          <p:cNvPr id="7" name="Picture 6" descr="shepherd-wheel1.jpg"/>
          <p:cNvPicPr>
            <a:picLocks noChangeAspect="1"/>
          </p:cNvPicPr>
          <p:nvPr/>
        </p:nvPicPr>
        <p:blipFill>
          <a:blip r:embed="rId5" cstate="print"/>
          <a:stretch>
            <a:fillRect/>
          </a:stretch>
        </p:blipFill>
        <p:spPr>
          <a:xfrm>
            <a:off x="899591" y="1700808"/>
            <a:ext cx="7056785" cy="4706821"/>
          </a:xfrm>
          <a:prstGeom prst="rect">
            <a:avLst/>
          </a:prstGeom>
        </p:spPr>
      </p:pic>
      <p:pic>
        <p:nvPicPr>
          <p:cNvPr id="5" name="Picture 4" descr="grinding 2.jpg"/>
          <p:cNvPicPr>
            <a:picLocks noChangeAspect="1"/>
          </p:cNvPicPr>
          <p:nvPr/>
        </p:nvPicPr>
        <p:blipFill>
          <a:blip r:embed="rId6" cstate="print"/>
          <a:stretch>
            <a:fillRect/>
          </a:stretch>
        </p:blipFill>
        <p:spPr>
          <a:xfrm>
            <a:off x="1115616" y="1916833"/>
            <a:ext cx="5904656" cy="4530026"/>
          </a:xfrm>
          <a:prstGeom prst="rect">
            <a:avLst/>
          </a:prstGeom>
        </p:spPr>
      </p:pic>
      <p:pic>
        <p:nvPicPr>
          <p:cNvPr id="4" name="Picture 3" descr="grinding 1.jpg"/>
          <p:cNvPicPr>
            <a:picLocks noChangeAspect="1"/>
          </p:cNvPicPr>
          <p:nvPr/>
        </p:nvPicPr>
        <p:blipFill>
          <a:blip r:embed="rId7" cstate="print"/>
          <a:stretch>
            <a:fillRect/>
          </a:stretch>
        </p:blipFill>
        <p:spPr>
          <a:xfrm>
            <a:off x="1475657" y="2098453"/>
            <a:ext cx="6336703" cy="4348290"/>
          </a:xfrm>
          <a:prstGeom prst="rect">
            <a:avLst/>
          </a:prstGeom>
        </p:spPr>
      </p:pic>
      <p:pic>
        <p:nvPicPr>
          <p:cNvPr id="6" name="Picture 5" descr="grinding 3.jpg"/>
          <p:cNvPicPr>
            <a:picLocks noChangeAspect="1"/>
          </p:cNvPicPr>
          <p:nvPr/>
        </p:nvPicPr>
        <p:blipFill>
          <a:blip r:embed="rId8" cstate="print"/>
          <a:stretch>
            <a:fillRect/>
          </a:stretch>
        </p:blipFill>
        <p:spPr>
          <a:xfrm>
            <a:off x="1763688" y="2348880"/>
            <a:ext cx="7245203" cy="4042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a billhook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Coppice Work</a:t>
            </a:r>
          </a:p>
          <a:p>
            <a:r>
              <a:rPr lang="en-GB" dirty="0" smtClean="0"/>
              <a:t>Spar making</a:t>
            </a:r>
          </a:p>
          <a:p>
            <a:r>
              <a:rPr lang="en-GB" dirty="0" smtClean="0"/>
              <a:t>Hurdle making</a:t>
            </a:r>
          </a:p>
          <a:p>
            <a:r>
              <a:rPr lang="en-GB" dirty="0" smtClean="0"/>
              <a:t>Hedge laying</a:t>
            </a:r>
          </a:p>
          <a:p>
            <a:r>
              <a:rPr lang="en-GB" dirty="0" smtClean="0"/>
              <a:t>Pruning fruit trees and vines</a:t>
            </a:r>
          </a:p>
          <a:p>
            <a:r>
              <a:rPr lang="en-GB" dirty="0" smtClean="0"/>
              <a:t>Sharpening stakes</a:t>
            </a:r>
          </a:p>
          <a:p>
            <a:r>
              <a:rPr lang="en-GB" dirty="0" err="1" smtClean="0"/>
              <a:t>Snedding</a:t>
            </a:r>
            <a:r>
              <a:rPr lang="en-GB" dirty="0" smtClean="0"/>
              <a:t> (forestry work)</a:t>
            </a:r>
          </a:p>
          <a:p>
            <a:r>
              <a:rPr lang="en-GB" dirty="0" smtClean="0"/>
              <a:t>Chopping (splitting) firewood</a:t>
            </a:r>
          </a:p>
          <a:p>
            <a:r>
              <a:rPr lang="en-GB" dirty="0" smtClean="0"/>
              <a:t>Clearing under-wood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Coppice Products 1</a:t>
            </a:r>
            <a:endParaRPr lang="en-GB" dirty="0"/>
          </a:p>
        </p:txBody>
      </p:sp>
      <p:sp>
        <p:nvSpPr>
          <p:cNvPr id="3" name="Content Placeholder 2"/>
          <p:cNvSpPr>
            <a:spLocks noGrp="1"/>
          </p:cNvSpPr>
          <p:nvPr>
            <p:ph idx="1"/>
          </p:nvPr>
        </p:nvSpPr>
        <p:spPr/>
        <p:txBody>
          <a:bodyPr>
            <a:normAutofit fontScale="62500" lnSpcReduction="20000"/>
          </a:bodyPr>
          <a:lstStyle/>
          <a:p>
            <a:pPr lvl="0"/>
            <a:r>
              <a:rPr lang="en-GB" dirty="0" smtClean="0"/>
              <a:t>Bean poles (hazel)</a:t>
            </a:r>
          </a:p>
          <a:p>
            <a:pPr lvl="0"/>
            <a:r>
              <a:rPr lang="en-GB" dirty="0" smtClean="0"/>
              <a:t>Pea sticks (hazel or birch twigs)</a:t>
            </a:r>
          </a:p>
          <a:p>
            <a:pPr lvl="0"/>
            <a:r>
              <a:rPr lang="en-GB" dirty="0" smtClean="0"/>
              <a:t>Plant supports and stakes</a:t>
            </a:r>
          </a:p>
          <a:p>
            <a:pPr lvl="0"/>
            <a:r>
              <a:rPr lang="en-GB" dirty="0" smtClean="0"/>
              <a:t>Trellis work for gardens</a:t>
            </a:r>
          </a:p>
          <a:p>
            <a:pPr lvl="0"/>
            <a:r>
              <a:rPr lang="en-GB" dirty="0" smtClean="0"/>
              <a:t>Garden gates</a:t>
            </a:r>
          </a:p>
          <a:p>
            <a:pPr lvl="0"/>
            <a:r>
              <a:rPr lang="en-GB" dirty="0" err="1" smtClean="0"/>
              <a:t>Thatchers’</a:t>
            </a:r>
            <a:r>
              <a:rPr lang="en-GB" dirty="0" smtClean="0"/>
              <a:t> spars (or the gads they are cleaved from)</a:t>
            </a:r>
          </a:p>
          <a:p>
            <a:pPr lvl="0"/>
            <a:r>
              <a:rPr lang="en-GB" dirty="0" smtClean="0"/>
              <a:t>Woven and gate hurdles – previously used by shepherds for sheepfolds</a:t>
            </a:r>
          </a:p>
          <a:p>
            <a:pPr lvl="0"/>
            <a:r>
              <a:rPr lang="en-GB" dirty="0" smtClean="0"/>
              <a:t>Cleft chestnut or ash fencing</a:t>
            </a:r>
          </a:p>
          <a:p>
            <a:pPr lvl="0"/>
            <a:r>
              <a:rPr lang="en-GB" dirty="0" smtClean="0"/>
              <a:t>Fencing and fence posts (especially oak and sweet chestnut)</a:t>
            </a:r>
          </a:p>
          <a:p>
            <a:pPr lvl="0"/>
            <a:r>
              <a:rPr lang="en-GB" dirty="0" smtClean="0"/>
              <a:t>Charcoal</a:t>
            </a:r>
          </a:p>
          <a:p>
            <a:pPr lvl="0"/>
            <a:r>
              <a:rPr lang="en-GB" dirty="0" smtClean="0"/>
              <a:t>Cleft timbers for wattle and daub building</a:t>
            </a:r>
          </a:p>
          <a:p>
            <a:pPr lvl="0"/>
            <a:r>
              <a:rPr lang="en-GB" dirty="0" smtClean="0"/>
              <a:t>Cleft laths for plastering</a:t>
            </a:r>
          </a:p>
          <a:p>
            <a:pPr lvl="0"/>
            <a:r>
              <a:rPr lang="en-GB" dirty="0" smtClean="0"/>
              <a:t>Broom </a:t>
            </a:r>
            <a:r>
              <a:rPr lang="en-GB" dirty="0" smtClean="0"/>
              <a:t>besoms</a:t>
            </a:r>
          </a:p>
          <a:p>
            <a:pPr lvl="0"/>
            <a:r>
              <a:rPr lang="en-GB" dirty="0" smtClean="0"/>
              <a:t>Wooden hoops for barrels (especially used for dry coopering)</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Coppice Products 2</a:t>
            </a:r>
            <a:endParaRPr lang="en-GB" dirty="0"/>
          </a:p>
        </p:txBody>
      </p:sp>
      <p:sp>
        <p:nvSpPr>
          <p:cNvPr id="3" name="Content Placeholder 2"/>
          <p:cNvSpPr>
            <a:spLocks noGrp="1"/>
          </p:cNvSpPr>
          <p:nvPr>
            <p:ph idx="1"/>
          </p:nvPr>
        </p:nvSpPr>
        <p:spPr/>
        <p:txBody>
          <a:bodyPr>
            <a:normAutofit fontScale="55000" lnSpcReduction="20000"/>
          </a:bodyPr>
          <a:lstStyle/>
          <a:p>
            <a:pPr lvl="0"/>
            <a:r>
              <a:rPr lang="en-GB" dirty="0" smtClean="0"/>
              <a:t>Chair legs and spindles (turned on pole lathes, especially in the region of High Wycombe </a:t>
            </a:r>
            <a:r>
              <a:rPr lang="en-GB" dirty="0" smtClean="0"/>
              <a:t>Buckinghamshire – also wooden bowls)</a:t>
            </a:r>
            <a:endParaRPr lang="en-GB" dirty="0" smtClean="0"/>
          </a:p>
          <a:p>
            <a:pPr lvl="0"/>
            <a:r>
              <a:rPr lang="en-GB" dirty="0" smtClean="0"/>
              <a:t>Faggots for burning (especially in bread ovens)</a:t>
            </a:r>
          </a:p>
          <a:p>
            <a:pPr lvl="0"/>
            <a:r>
              <a:rPr lang="en-GB" dirty="0" smtClean="0"/>
              <a:t>Tool handles and </a:t>
            </a:r>
            <a:r>
              <a:rPr lang="en-GB" dirty="0" smtClean="0"/>
              <a:t>hay-rakes </a:t>
            </a:r>
            <a:r>
              <a:rPr lang="en-GB" dirty="0" smtClean="0"/>
              <a:t>(especially ash)</a:t>
            </a:r>
          </a:p>
          <a:p>
            <a:pPr lvl="0"/>
            <a:r>
              <a:rPr lang="en-GB" dirty="0" smtClean="0"/>
              <a:t>Baskets (but more commonly made from willow grown in wetlands)</a:t>
            </a:r>
          </a:p>
          <a:p>
            <a:pPr lvl="0"/>
            <a:r>
              <a:rPr lang="en-GB" dirty="0" smtClean="0"/>
              <a:t>Rustic furniture</a:t>
            </a:r>
          </a:p>
          <a:p>
            <a:pPr lvl="0"/>
            <a:r>
              <a:rPr lang="en-GB" dirty="0" smtClean="0"/>
              <a:t>Kindling wood and firewood</a:t>
            </a:r>
          </a:p>
          <a:p>
            <a:pPr lvl="0"/>
            <a:r>
              <a:rPr lang="en-GB" dirty="0" smtClean="0"/>
              <a:t>Roofing shingles</a:t>
            </a:r>
            <a:r>
              <a:rPr lang="en-GB" dirty="0" smtClean="0"/>
              <a:t>, or shakes (cleft from oak in the UK)</a:t>
            </a:r>
          </a:p>
          <a:p>
            <a:pPr lvl="0"/>
            <a:r>
              <a:rPr lang="en-GB" dirty="0" smtClean="0"/>
              <a:t>Tent pegs</a:t>
            </a:r>
          </a:p>
          <a:p>
            <a:pPr lvl="0"/>
            <a:r>
              <a:rPr lang="en-GB" dirty="0" smtClean="0"/>
              <a:t>Clog </a:t>
            </a:r>
            <a:r>
              <a:rPr lang="en-GB" dirty="0" smtClean="0"/>
              <a:t>soles (traditionally cut from alder)</a:t>
            </a:r>
            <a:endParaRPr lang="en-GB" dirty="0" smtClean="0"/>
          </a:p>
          <a:p>
            <a:pPr lvl="0"/>
            <a:r>
              <a:rPr lang="en-GB" dirty="0" err="1" smtClean="0"/>
              <a:t>Trugs</a:t>
            </a:r>
            <a:r>
              <a:rPr lang="en-GB" dirty="0" smtClean="0"/>
              <a:t> and </a:t>
            </a:r>
            <a:r>
              <a:rPr lang="en-GB" dirty="0" err="1" smtClean="0"/>
              <a:t>spale</a:t>
            </a:r>
            <a:r>
              <a:rPr lang="en-GB" dirty="0" smtClean="0"/>
              <a:t> baskets</a:t>
            </a:r>
          </a:p>
          <a:p>
            <a:pPr lvl="0"/>
            <a:r>
              <a:rPr lang="en-GB" dirty="0" smtClean="0"/>
              <a:t>Walking sticks and shepherds’ crooks</a:t>
            </a:r>
          </a:p>
          <a:p>
            <a:pPr lvl="0"/>
            <a:r>
              <a:rPr lang="en-GB" dirty="0" smtClean="0"/>
              <a:t>Birch tops for constructing horse </a:t>
            </a:r>
            <a:r>
              <a:rPr lang="en-GB" dirty="0" smtClean="0"/>
              <a:t>jumps (e.g. The Grand National at Aintree)</a:t>
            </a:r>
            <a:endParaRPr lang="en-GB" dirty="0" smtClean="0"/>
          </a:p>
          <a:p>
            <a:pPr lvl="0"/>
            <a:r>
              <a:rPr lang="en-GB" dirty="0" smtClean="0"/>
              <a:t>Green-wood </a:t>
            </a:r>
            <a:r>
              <a:rPr lang="en-GB" dirty="0" smtClean="0"/>
              <a:t>furniture (</a:t>
            </a:r>
            <a:r>
              <a:rPr lang="en-GB" dirty="0" smtClean="0"/>
              <a:t>e.g. </a:t>
            </a:r>
            <a:r>
              <a:rPr lang="en-GB" dirty="0" smtClean="0"/>
              <a:t>Windsor type chairs)</a:t>
            </a:r>
          </a:p>
          <a:p>
            <a:pPr lvl="0"/>
            <a:r>
              <a:rPr lang="en-GB" dirty="0" smtClean="0"/>
              <a:t>Hedge laying stakes and binders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Other Hooks 1</a:t>
            </a:r>
            <a:endParaRPr lang="en-GB" dirty="0"/>
          </a:p>
        </p:txBody>
      </p:sp>
      <p:sp>
        <p:nvSpPr>
          <p:cNvPr id="3" name="Content Placeholder 2"/>
          <p:cNvSpPr>
            <a:spLocks noGrp="1"/>
          </p:cNvSpPr>
          <p:nvPr>
            <p:ph idx="1"/>
          </p:nvPr>
        </p:nvSpPr>
        <p:spPr>
          <a:xfrm>
            <a:off x="457200" y="1052736"/>
            <a:ext cx="8229600" cy="5616624"/>
          </a:xfrm>
        </p:spPr>
        <p:txBody>
          <a:bodyPr>
            <a:normAutofit fontScale="25000" lnSpcReduction="20000"/>
          </a:bodyPr>
          <a:lstStyle/>
          <a:p>
            <a:pPr>
              <a:buNone/>
            </a:pPr>
            <a:r>
              <a:rPr lang="en-GB" dirty="0" smtClean="0"/>
              <a:t> </a:t>
            </a:r>
          </a:p>
          <a:p>
            <a:pPr>
              <a:buNone/>
            </a:pPr>
            <a:r>
              <a:rPr lang="en-GB" sz="4800" dirty="0" smtClean="0"/>
              <a:t>          A </a:t>
            </a:r>
            <a:r>
              <a:rPr lang="en-GB" sz="4800" dirty="0" smtClean="0"/>
              <a:t>wide variety of hooks have been made and used, and by the end of the nineteenth century most manufacturers of edge tools included a range of products in their catalogues. Billhooks come under the heading of Light Edge Tools, and have been produced in the large industrial centres of 18</a:t>
            </a:r>
            <a:r>
              <a:rPr lang="en-GB" sz="4800" baseline="30000" dirty="0" smtClean="0"/>
              <a:t>th</a:t>
            </a:r>
            <a:r>
              <a:rPr lang="en-GB" sz="4800" dirty="0" smtClean="0"/>
              <a:t> and 19</a:t>
            </a:r>
            <a:r>
              <a:rPr lang="en-GB" sz="4800" baseline="30000" dirty="0" smtClean="0"/>
              <a:t>th</a:t>
            </a:r>
            <a:r>
              <a:rPr lang="en-GB" sz="4800" dirty="0" smtClean="0"/>
              <a:t> century England such as Birmingham (also Cannock and Wolverhampton) and Sheffield, as well as being made by smaller regional manufacturers such as Fussell of </a:t>
            </a:r>
            <a:r>
              <a:rPr lang="en-GB" sz="4800" dirty="0" err="1" smtClean="0"/>
              <a:t>Mells</a:t>
            </a:r>
            <a:r>
              <a:rPr lang="en-GB" sz="4800" dirty="0" smtClean="0"/>
              <a:t>; Nash of Stourbridge or </a:t>
            </a:r>
            <a:r>
              <a:rPr lang="en-GB" sz="4800" dirty="0" err="1" smtClean="0"/>
              <a:t>Knapman</a:t>
            </a:r>
            <a:r>
              <a:rPr lang="en-GB" sz="4800" dirty="0" smtClean="0"/>
              <a:t> of Totnes as well as by local blacksmiths, such as Buckland of </a:t>
            </a:r>
            <a:r>
              <a:rPr lang="en-GB" sz="4800" dirty="0" err="1" smtClean="0"/>
              <a:t>Netheravon</a:t>
            </a:r>
            <a:r>
              <a:rPr lang="en-GB" sz="4800" dirty="0" smtClean="0"/>
              <a:t> (Wilts) or Willis of </a:t>
            </a:r>
            <a:r>
              <a:rPr lang="en-GB" sz="4800" dirty="0" err="1" smtClean="0"/>
              <a:t>Bramley</a:t>
            </a:r>
            <a:r>
              <a:rPr lang="en-GB" sz="4800" dirty="0" smtClean="0"/>
              <a:t> (Hants). The range of tools offered by them was considerable and included:</a:t>
            </a:r>
          </a:p>
          <a:p>
            <a:pPr>
              <a:buNone/>
            </a:pPr>
            <a:r>
              <a:rPr lang="en-GB" sz="4800" dirty="0" smtClean="0"/>
              <a:t> </a:t>
            </a:r>
          </a:p>
          <a:p>
            <a:r>
              <a:rPr lang="en-GB" sz="4800" b="1" dirty="0" smtClean="0"/>
              <a:t>Billhook:</a:t>
            </a:r>
            <a:r>
              <a:rPr lang="en-GB" sz="4800" dirty="0" smtClean="0"/>
              <a:t> Also known as a </a:t>
            </a:r>
            <a:r>
              <a:rPr lang="en-GB" sz="4800" b="1" dirty="0" smtClean="0"/>
              <a:t>Bill</a:t>
            </a:r>
            <a:r>
              <a:rPr lang="en-GB" sz="4800" dirty="0" smtClean="0"/>
              <a:t>, </a:t>
            </a:r>
            <a:r>
              <a:rPr lang="en-GB" sz="4800" b="1" dirty="0" smtClean="0"/>
              <a:t>Handbill </a:t>
            </a:r>
            <a:r>
              <a:rPr lang="en-GB" sz="4800" dirty="0" smtClean="0"/>
              <a:t>or</a:t>
            </a:r>
            <a:r>
              <a:rPr lang="en-GB" sz="4800" b="1" dirty="0" smtClean="0"/>
              <a:t> Hedging-bill -</a:t>
            </a:r>
            <a:r>
              <a:rPr lang="en-GB" sz="4800" dirty="0" smtClean="0"/>
              <a:t> a medium duty curved hook with a blade length from 8” to 12” long, used for splitting and cutting of green wood up to about an inch and a half in diameter. Has been used in Britain and most other European countries for over 2000 years, and a wide range of regional patterns exist. It has been (and in some areas still is) used extensively for hedge laying, heavy pruning, hurdle making and many other coppice crafts. It is usually fitted with a caulked handle, but some patterns have a turned round or oval handle. Sometimes the blade is sharpened to a single bevel. The handle is most commonly fitted by a tang which passes through the handle, but some regional patterns have a socket for an inserted handle, or have wooden or leather scales riveted on.</a:t>
            </a:r>
          </a:p>
          <a:p>
            <a:pPr>
              <a:buNone/>
            </a:pPr>
            <a:r>
              <a:rPr lang="en-GB" sz="4800" b="1" dirty="0" smtClean="0"/>
              <a:t> </a:t>
            </a:r>
            <a:endParaRPr lang="en-GB" sz="4800" dirty="0" smtClean="0"/>
          </a:p>
          <a:p>
            <a:r>
              <a:rPr lang="en-GB" sz="4800" b="1" dirty="0" smtClean="0"/>
              <a:t>Pruning Hook:</a:t>
            </a:r>
            <a:r>
              <a:rPr lang="en-GB" sz="4800" dirty="0" smtClean="0"/>
              <a:t> A small, light hook used primarily by gardeners and horticulturists for the pruning of plants with a woody stem. Sometimes found with a shaft to the blade, similar to the gooseberry hook, or with a long extended handle. They were also made as a large pocket knife with a folding blade.</a:t>
            </a:r>
          </a:p>
          <a:p>
            <a:pPr>
              <a:buNone/>
            </a:pPr>
            <a:r>
              <a:rPr lang="en-GB" sz="4800" dirty="0" smtClean="0"/>
              <a:t> </a:t>
            </a:r>
          </a:p>
          <a:p>
            <a:r>
              <a:rPr lang="en-GB" sz="4800" b="1" dirty="0" smtClean="0"/>
              <a:t>Vine Hook:</a:t>
            </a:r>
            <a:r>
              <a:rPr lang="en-GB" sz="4800" dirty="0" smtClean="0"/>
              <a:t> No real equivalent in England – a very small hook used in France for cutting the bunches of grapes from the vine during the </a:t>
            </a:r>
            <a:r>
              <a:rPr lang="en-GB" sz="4800" b="1" dirty="0" err="1" smtClean="0"/>
              <a:t>vendange</a:t>
            </a:r>
            <a:r>
              <a:rPr lang="en-GB" sz="4800" dirty="0" smtClean="0"/>
              <a:t> or wine harvest. From the mid 19</a:t>
            </a:r>
            <a:r>
              <a:rPr lang="en-GB" sz="4800" baseline="30000" dirty="0" smtClean="0"/>
              <a:t>th</a:t>
            </a:r>
            <a:r>
              <a:rPr lang="en-GB" sz="4800" dirty="0" smtClean="0"/>
              <a:t> century is has been superseded by the secateurs. It is often very similar to the basket maker’s hook (below).</a:t>
            </a:r>
          </a:p>
          <a:p>
            <a:pPr>
              <a:buNone/>
            </a:pPr>
            <a:r>
              <a:rPr lang="en-GB" sz="4800" dirty="0" smtClean="0"/>
              <a:t> </a:t>
            </a:r>
          </a:p>
          <a:p>
            <a:r>
              <a:rPr lang="en-GB" sz="4800" b="1" dirty="0" smtClean="0"/>
              <a:t>Gentleman’s Hook:</a:t>
            </a:r>
            <a:r>
              <a:rPr lang="en-GB" sz="4800" dirty="0" smtClean="0"/>
              <a:t> Also a smaller </a:t>
            </a:r>
            <a:r>
              <a:rPr lang="en-GB" sz="4800" b="1" dirty="0" smtClean="0"/>
              <a:t>Lady’s Hook</a:t>
            </a:r>
            <a:r>
              <a:rPr lang="en-GB" sz="4800" dirty="0" smtClean="0"/>
              <a:t> - a small billhook, often double edged, usually with a polished blade, brass ferrule and ornate hardwood handle.</a:t>
            </a:r>
          </a:p>
          <a:p>
            <a:pPr>
              <a:buNone/>
            </a:pPr>
            <a:r>
              <a:rPr lang="en-GB" sz="4800" dirty="0" smtClean="0"/>
              <a:t> </a:t>
            </a:r>
          </a:p>
          <a:p>
            <a:r>
              <a:rPr lang="en-GB" sz="4800" b="1" dirty="0" smtClean="0"/>
              <a:t>Milton Hatchet:</a:t>
            </a:r>
            <a:r>
              <a:rPr lang="en-GB" sz="4800" dirty="0" smtClean="0"/>
              <a:t> A version of a double edged gentleman’s’ hook, usually with a handle made with riveted horn or bone scales. The blade is much thicker than usual, and the rear blade is also unusual in that it only has a single bevel, similar to a carpenter’s chisel.</a:t>
            </a:r>
          </a:p>
          <a:p>
            <a:pPr>
              <a:buNone/>
            </a:pPr>
            <a:r>
              <a:rPr lang="en-GB" sz="4800" dirty="0" smtClean="0"/>
              <a:t> </a:t>
            </a:r>
          </a:p>
          <a:p>
            <a:r>
              <a:rPr lang="en-GB" sz="4800" b="1" dirty="0" smtClean="0"/>
              <a:t>Gooseberry Hook:</a:t>
            </a:r>
            <a:r>
              <a:rPr lang="en-GB" sz="4800" dirty="0" smtClean="0"/>
              <a:t> A small pruning hook with an extended shank to the blade to allow pruning of prickly bushes such as gooseberry. Similarly shaped tools were some times known as </a:t>
            </a:r>
            <a:r>
              <a:rPr lang="en-GB" sz="4800" b="1" dirty="0" smtClean="0"/>
              <a:t>Raspberry Hooks</a:t>
            </a:r>
            <a:r>
              <a:rPr lang="en-GB" sz="4800" dirty="0" smtClean="0"/>
              <a:t>.</a:t>
            </a:r>
          </a:p>
          <a:p>
            <a:pPr>
              <a:buNone/>
            </a:pPr>
            <a:r>
              <a:rPr lang="en-GB"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Other Hooks 2</a:t>
            </a:r>
            <a:endParaRPr lang="en-GB" dirty="0"/>
          </a:p>
        </p:txBody>
      </p:sp>
      <p:sp>
        <p:nvSpPr>
          <p:cNvPr id="3" name="Content Placeholder 2"/>
          <p:cNvSpPr>
            <a:spLocks noGrp="1"/>
          </p:cNvSpPr>
          <p:nvPr>
            <p:ph idx="1"/>
          </p:nvPr>
        </p:nvSpPr>
        <p:spPr>
          <a:xfrm>
            <a:off x="457200" y="1340768"/>
            <a:ext cx="8229600" cy="4785395"/>
          </a:xfrm>
        </p:spPr>
        <p:txBody>
          <a:bodyPr>
            <a:normAutofit fontScale="25000" lnSpcReduction="20000"/>
          </a:bodyPr>
          <a:lstStyle/>
          <a:p>
            <a:r>
              <a:rPr lang="en-GB" sz="4800" b="1" dirty="0" smtClean="0"/>
              <a:t>Blackberry </a:t>
            </a:r>
            <a:r>
              <a:rPr lang="en-GB" sz="4800" dirty="0" smtClean="0"/>
              <a:t>or </a:t>
            </a:r>
            <a:r>
              <a:rPr lang="en-GB" sz="4800" b="1" dirty="0" smtClean="0"/>
              <a:t>Bramble Hook:</a:t>
            </a:r>
            <a:r>
              <a:rPr lang="en-GB" sz="4800" dirty="0" smtClean="0"/>
              <a:t> A larger version of the gooseberry hook, used for cutting back brambles.</a:t>
            </a:r>
          </a:p>
          <a:p>
            <a:pPr>
              <a:buNone/>
            </a:pPr>
            <a:r>
              <a:rPr lang="en-GB" sz="4800" dirty="0" smtClean="0"/>
              <a:t> </a:t>
            </a:r>
          </a:p>
          <a:p>
            <a:r>
              <a:rPr lang="en-GB" sz="4800" b="1" dirty="0" smtClean="0"/>
              <a:t>Asparagus Knife:</a:t>
            </a:r>
            <a:r>
              <a:rPr lang="en-GB" sz="4800" dirty="0" smtClean="0"/>
              <a:t> Some shapes of asparagus knives were similar in appearance to the gooseberry hook, although generally they had straighter blades. Many regions used a tool that was more like an elongated chisel or gouge, but some look like a narrow, elongated billhook.</a:t>
            </a:r>
          </a:p>
          <a:p>
            <a:pPr>
              <a:buNone/>
            </a:pPr>
            <a:r>
              <a:rPr lang="en-GB" sz="4800" dirty="0" smtClean="0"/>
              <a:t> </a:t>
            </a:r>
          </a:p>
          <a:p>
            <a:r>
              <a:rPr lang="en-GB" sz="4800" b="1" dirty="0" smtClean="0"/>
              <a:t>Sheaf Knife:</a:t>
            </a:r>
            <a:r>
              <a:rPr lang="en-GB" sz="4800" dirty="0" smtClean="0"/>
              <a:t> A small curved knife use by thrashers to removes the binding of the sheaf before feeding it into the thrashing machine. Often found with a hole in the handle for a loop of string to go around the wrist so that it would not drop into the machine when the sheaf was being separated. US makers produced a leather glove with a cutting blade attached.</a:t>
            </a:r>
          </a:p>
          <a:p>
            <a:pPr>
              <a:buNone/>
            </a:pPr>
            <a:r>
              <a:rPr lang="en-GB" sz="4800" dirty="0" smtClean="0"/>
              <a:t> </a:t>
            </a:r>
          </a:p>
          <a:p>
            <a:r>
              <a:rPr lang="en-GB" sz="4800" b="1" dirty="0" smtClean="0"/>
              <a:t>Basket-maker’s Hook:</a:t>
            </a:r>
            <a:r>
              <a:rPr lang="en-GB" sz="4800" dirty="0" smtClean="0"/>
              <a:t> A very small bill hook, with a blade about 3” to 4” long, used by basket makers for trimming the end of willow withies that stick out from the woven basket. Like the vine hook, it has now largely been superseded by the uses of secateurs.</a:t>
            </a:r>
          </a:p>
          <a:p>
            <a:pPr>
              <a:buNone/>
            </a:pPr>
            <a:r>
              <a:rPr lang="en-GB" sz="4800" dirty="0" smtClean="0"/>
              <a:t> </a:t>
            </a:r>
          </a:p>
          <a:p>
            <a:r>
              <a:rPr lang="en-GB" sz="4800" b="1" dirty="0" smtClean="0"/>
              <a:t>Spar Hook </a:t>
            </a:r>
            <a:r>
              <a:rPr lang="en-GB" sz="4800" dirty="0" smtClean="0"/>
              <a:t>or</a:t>
            </a:r>
            <a:r>
              <a:rPr lang="en-GB" sz="4800" b="1" dirty="0" smtClean="0"/>
              <a:t> Spit  Hook:</a:t>
            </a:r>
            <a:r>
              <a:rPr lang="en-GB" sz="4800" dirty="0" smtClean="0"/>
              <a:t> A small billhook, usually between 6” and 7” long, used by spar makers for the splitting of hazel spars (or </a:t>
            </a:r>
            <a:r>
              <a:rPr lang="en-GB" sz="4800" dirty="0" err="1" smtClean="0"/>
              <a:t>broches</a:t>
            </a:r>
            <a:r>
              <a:rPr lang="en-GB" sz="4800" dirty="0" smtClean="0"/>
              <a:t>), used for securing the top layer of thatch to the undercoat. Occasionally spar makers used a hook sharpened on the outside edge. In France basket makers also split their willow or hazel using a wide variety of tools, including small billhooks (see above).</a:t>
            </a:r>
          </a:p>
          <a:p>
            <a:pPr>
              <a:buNone/>
            </a:pPr>
            <a:r>
              <a:rPr lang="en-GB" sz="4800" dirty="0" smtClean="0"/>
              <a:t> </a:t>
            </a:r>
          </a:p>
          <a:p>
            <a:r>
              <a:rPr lang="en-GB" sz="4800" b="1" dirty="0" smtClean="0"/>
              <a:t>Block Hook:</a:t>
            </a:r>
            <a:r>
              <a:rPr lang="en-GB" sz="4800" dirty="0" smtClean="0"/>
              <a:t> A billhook with a straight cutting edge, used for chopping onto a wooden block. The curved nose of a normal billhook would prevent the cutting edge making contact with the block. Used for splitting wood or trimming branches to the required length. Often with a hook, or spike on the back, to allow the user to pull the next piece within reach. The </a:t>
            </a:r>
            <a:r>
              <a:rPr lang="en-GB" sz="4800" dirty="0" err="1" smtClean="0"/>
              <a:t>Knighton</a:t>
            </a:r>
            <a:r>
              <a:rPr lang="en-GB" sz="4800" dirty="0" smtClean="0"/>
              <a:t> and </a:t>
            </a:r>
            <a:r>
              <a:rPr lang="en-GB" sz="4800" dirty="0" err="1" smtClean="0"/>
              <a:t>Rodding</a:t>
            </a:r>
            <a:r>
              <a:rPr lang="en-GB" sz="4800" dirty="0" smtClean="0"/>
              <a:t> patterns of English billhooks also had straight cutting edges, without the hooked nose, and most Dutch hooks and those from some parts of northern France and Belgium are similarly shaped.</a:t>
            </a:r>
          </a:p>
          <a:p>
            <a:pPr>
              <a:buNone/>
            </a:pPr>
            <a:r>
              <a:rPr lang="en-GB" sz="4800" dirty="0" smtClean="0"/>
              <a:t> </a:t>
            </a:r>
          </a:p>
          <a:p>
            <a:r>
              <a:rPr lang="en-GB" sz="4800" b="1" dirty="0" err="1" smtClean="0"/>
              <a:t>Nobby</a:t>
            </a:r>
            <a:r>
              <a:rPr lang="en-GB" sz="4800" b="1" dirty="0" smtClean="0"/>
              <a:t> Hook:</a:t>
            </a:r>
            <a:r>
              <a:rPr lang="en-GB" sz="4800" dirty="0" smtClean="0"/>
              <a:t> A Dorset/Devon variation, similar in use to a block hook, but more like a square nosed bill hook, often made from a broken, or well worn, billhook. Sometimes known as a </a:t>
            </a:r>
            <a:r>
              <a:rPr lang="en-GB" sz="4800" b="1" dirty="0" smtClean="0"/>
              <a:t>Trimming Hook</a:t>
            </a:r>
            <a:r>
              <a:rPr lang="en-GB" sz="4800" dirty="0" smtClean="0"/>
              <a:t>. Used by hurdle makers for cutting the protruding ends of hazel gads at the outer edges of the hurdle, by chopping against a piece of wood held in the other hand. Straight edged billhooks such as the </a:t>
            </a:r>
            <a:r>
              <a:rPr lang="en-GB" sz="4800" dirty="0" err="1" smtClean="0"/>
              <a:t>Knighton</a:t>
            </a:r>
            <a:r>
              <a:rPr lang="en-GB" sz="4800" dirty="0" smtClean="0"/>
              <a:t> or </a:t>
            </a:r>
            <a:r>
              <a:rPr lang="en-GB" sz="4800" dirty="0" err="1" smtClean="0"/>
              <a:t>Rodding</a:t>
            </a:r>
            <a:r>
              <a:rPr lang="en-GB" sz="4800" dirty="0" smtClean="0"/>
              <a:t> Patterns were used for similar purposes.</a:t>
            </a:r>
          </a:p>
          <a:p>
            <a:r>
              <a:rPr lang="en-GB" dirty="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Other Hooks 3</a:t>
            </a:r>
            <a:endParaRPr lang="en-GB" dirty="0"/>
          </a:p>
        </p:txBody>
      </p:sp>
      <p:sp>
        <p:nvSpPr>
          <p:cNvPr id="3" name="Content Placeholder 2"/>
          <p:cNvSpPr>
            <a:spLocks noGrp="1"/>
          </p:cNvSpPr>
          <p:nvPr>
            <p:ph idx="1"/>
          </p:nvPr>
        </p:nvSpPr>
        <p:spPr>
          <a:xfrm>
            <a:off x="457200" y="1412776"/>
            <a:ext cx="8229600" cy="4713387"/>
          </a:xfrm>
        </p:spPr>
        <p:txBody>
          <a:bodyPr>
            <a:normAutofit fontScale="25000" lnSpcReduction="20000"/>
          </a:bodyPr>
          <a:lstStyle/>
          <a:p>
            <a:r>
              <a:rPr lang="en-GB" sz="4800" b="1" dirty="0" smtClean="0"/>
              <a:t>Broom Hook:</a:t>
            </a:r>
            <a:r>
              <a:rPr lang="en-GB" sz="4800" dirty="0" smtClean="0"/>
              <a:t> A double edged billhook, with a straight cutting edge to the rear of the curved blade. Often used by the makers of besom brooms to trim the bunch of birch twigs to the correct length, in a similar fashion to the block hook, more common in the Midlands and parts of Wales. The Yorkshire billhook is similar, but has a longer, strapped handle. In France and other European countries the double edge billhook is common, often with a long narrow back blade, and was widely used in the vineyards for pruning old vines.</a:t>
            </a:r>
          </a:p>
          <a:p>
            <a:pPr>
              <a:buNone/>
            </a:pPr>
            <a:endParaRPr lang="en-GB" sz="4800" dirty="0" smtClean="0"/>
          </a:p>
          <a:p>
            <a:r>
              <a:rPr lang="en-GB" sz="4800" b="1" dirty="0" smtClean="0"/>
              <a:t>Furze </a:t>
            </a:r>
            <a:r>
              <a:rPr lang="en-GB" sz="4800" dirty="0" smtClean="0"/>
              <a:t>or</a:t>
            </a:r>
            <a:r>
              <a:rPr lang="en-GB" sz="4800" b="1" dirty="0" smtClean="0"/>
              <a:t> Gorse hook:</a:t>
            </a:r>
            <a:r>
              <a:rPr lang="en-GB" sz="4800" dirty="0" smtClean="0"/>
              <a:t> A large, strong, curved billhook (Ireland) or a heavy sickle shaped tool (Devon) used for harvesting shrubby bushes such as gorse for use as animal fodder or bedding.</a:t>
            </a:r>
          </a:p>
          <a:p>
            <a:pPr>
              <a:buNone/>
            </a:pPr>
            <a:endParaRPr lang="en-GB" sz="4800" dirty="0" smtClean="0"/>
          </a:p>
          <a:p>
            <a:r>
              <a:rPr lang="en-GB" sz="4800" b="1" dirty="0" smtClean="0"/>
              <a:t>Bean</a:t>
            </a:r>
            <a:r>
              <a:rPr lang="en-GB" sz="4800" dirty="0" smtClean="0"/>
              <a:t> or </a:t>
            </a:r>
            <a:r>
              <a:rPr lang="en-GB" sz="4800" b="1" dirty="0" smtClean="0"/>
              <a:t>Pea Hook:</a:t>
            </a:r>
            <a:r>
              <a:rPr lang="en-GB" sz="4800" dirty="0" smtClean="0"/>
              <a:t> A longish medium duty hook used in some areas for similar purposes as the furze hook. Also use for cutting down dry bean or pea plants for fodder after the harvest of the crop.</a:t>
            </a:r>
          </a:p>
          <a:p>
            <a:pPr>
              <a:buNone/>
            </a:pPr>
            <a:endParaRPr lang="en-GB" sz="4800" dirty="0" smtClean="0"/>
          </a:p>
          <a:p>
            <a:r>
              <a:rPr lang="en-GB" sz="4800" b="1" dirty="0" smtClean="0"/>
              <a:t>Sickle:</a:t>
            </a:r>
            <a:r>
              <a:rPr lang="en-GB" sz="4800" dirty="0" smtClean="0"/>
              <a:t> A light harvesting hook, with a narrow tightly curved blade that opens out towards the point. Often with a serrated cutting edge, and used with a slicing or sawing movement</a:t>
            </a:r>
            <a:r>
              <a:rPr lang="en-GB" sz="4800" dirty="0" smtClean="0"/>
              <a:t>.</a:t>
            </a:r>
            <a:endParaRPr lang="en-GB" sz="4800" b="1" dirty="0" smtClean="0"/>
          </a:p>
          <a:p>
            <a:endParaRPr lang="en-GB" sz="4800" b="1" dirty="0" smtClean="0"/>
          </a:p>
          <a:p>
            <a:r>
              <a:rPr lang="en-GB" sz="4800" b="1" dirty="0" smtClean="0"/>
              <a:t>Grass </a:t>
            </a:r>
            <a:r>
              <a:rPr lang="en-GB" sz="4800" b="1" dirty="0" smtClean="0"/>
              <a:t>Hook:</a:t>
            </a:r>
            <a:r>
              <a:rPr lang="en-GB" sz="4800" dirty="0" smtClean="0"/>
              <a:t> A light duty reap hook mainly used in domestic gardens, often with a sheet steel blade riveted or bolted to a steel shaft.</a:t>
            </a:r>
          </a:p>
          <a:p>
            <a:pPr>
              <a:buNone/>
            </a:pPr>
            <a:endParaRPr lang="en-GB" sz="4800" dirty="0" smtClean="0"/>
          </a:p>
          <a:p>
            <a:r>
              <a:rPr lang="en-GB" sz="4800" b="1" dirty="0" smtClean="0"/>
              <a:t>Reap </a:t>
            </a:r>
            <a:r>
              <a:rPr lang="en-GB" sz="4800" dirty="0" smtClean="0"/>
              <a:t>or</a:t>
            </a:r>
            <a:r>
              <a:rPr lang="en-GB" sz="4800" b="1" dirty="0" smtClean="0"/>
              <a:t> Rip Hook:</a:t>
            </a:r>
            <a:r>
              <a:rPr lang="en-GB" sz="4800" dirty="0" smtClean="0"/>
              <a:t> A medium duty hook with a curved blade, heavier than the sickle, used for grass cutting and harvesting of corn. Used with a chopping motion.</a:t>
            </a:r>
          </a:p>
          <a:p>
            <a:pPr>
              <a:buNone/>
            </a:pPr>
            <a:endParaRPr lang="en-GB" sz="4800" dirty="0" smtClean="0"/>
          </a:p>
          <a:p>
            <a:r>
              <a:rPr lang="en-GB" sz="4800" b="1" dirty="0" smtClean="0"/>
              <a:t>Bagging</a:t>
            </a:r>
            <a:r>
              <a:rPr lang="en-GB" sz="4800" dirty="0" smtClean="0"/>
              <a:t> or </a:t>
            </a:r>
            <a:r>
              <a:rPr lang="en-GB" sz="4800" b="1" dirty="0" smtClean="0"/>
              <a:t>Fagging Hook:</a:t>
            </a:r>
            <a:r>
              <a:rPr lang="en-GB" sz="4800" dirty="0" smtClean="0"/>
              <a:t> A heavier duty reap hook, with a wider blade, sometimes with a cranked or offset handle. OED defines to bag (or badge) as the cutting of corn (wheat) by hand. A bagging hook is thus a harvesting tool, with a heavier blade than a grass sickle or a reap hook. Fagging is probably a local dialect variation of bagging (possibly even a misprint) that has found its way into common usage.</a:t>
            </a:r>
          </a:p>
          <a:p>
            <a:pPr>
              <a:buNone/>
            </a:pPr>
            <a:endParaRPr lang="en-GB" sz="4800" dirty="0" smtClean="0"/>
          </a:p>
          <a:p>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Other Hooks 4</a:t>
            </a:r>
            <a:endParaRPr lang="en-GB" dirty="0"/>
          </a:p>
        </p:txBody>
      </p:sp>
      <p:sp>
        <p:nvSpPr>
          <p:cNvPr id="3" name="Content Placeholder 2"/>
          <p:cNvSpPr>
            <a:spLocks noGrp="1"/>
          </p:cNvSpPr>
          <p:nvPr>
            <p:ph idx="1"/>
          </p:nvPr>
        </p:nvSpPr>
        <p:spPr/>
        <p:txBody>
          <a:bodyPr>
            <a:normAutofit fontScale="62500" lnSpcReduction="20000"/>
          </a:bodyPr>
          <a:lstStyle/>
          <a:p>
            <a:r>
              <a:rPr lang="en-GB" sz="1900" b="1" dirty="0" smtClean="0"/>
              <a:t>Gathering Hook:</a:t>
            </a:r>
            <a:r>
              <a:rPr lang="en-GB" sz="1900" dirty="0" smtClean="0"/>
              <a:t> Not a cutting tool, but a hook used to gather the corn towards the harvester so it can be cut with the reap hook. Usually cut straight from the hedgerow, but sometimes a manufactured steel hook with a wooden handle. In some European countries a wooden finger-guard with a curved end is used</a:t>
            </a:r>
            <a:r>
              <a:rPr lang="en-GB" sz="1900" dirty="0" smtClean="0"/>
              <a:t>.</a:t>
            </a:r>
            <a:endParaRPr lang="en-GB" sz="1900" b="1" dirty="0" smtClean="0"/>
          </a:p>
          <a:p>
            <a:endParaRPr lang="en-GB" sz="1900" b="1" dirty="0" smtClean="0"/>
          </a:p>
          <a:p>
            <a:r>
              <a:rPr lang="en-GB" sz="1900" b="1" dirty="0" smtClean="0"/>
              <a:t>Shearing </a:t>
            </a:r>
            <a:r>
              <a:rPr lang="en-GB" sz="1900" b="1" dirty="0" smtClean="0"/>
              <a:t>Hook:</a:t>
            </a:r>
            <a:r>
              <a:rPr lang="en-GB" sz="1900" dirty="0" smtClean="0"/>
              <a:t> Similar in appearance to a cranked bagging hook, but with a wider and slightly dished blade. It is a </a:t>
            </a:r>
            <a:r>
              <a:rPr lang="en-GB" sz="1900" dirty="0" err="1" smtClean="0"/>
              <a:t>thatcher’s</a:t>
            </a:r>
            <a:r>
              <a:rPr lang="en-GB" sz="1900" dirty="0" smtClean="0"/>
              <a:t> tool used on the backhand for levelling the surface of the thatch. It appears to be a left handed tool, but in use it used in the right hand, cutting from left to right, i.e. away from the </a:t>
            </a:r>
            <a:r>
              <a:rPr lang="en-GB" sz="1900" dirty="0" err="1" smtClean="0"/>
              <a:t>thatcher</a:t>
            </a:r>
            <a:r>
              <a:rPr lang="en-GB" sz="1900" dirty="0" smtClean="0"/>
              <a:t> and onto the finished section of roof.</a:t>
            </a:r>
          </a:p>
          <a:p>
            <a:pPr>
              <a:buNone/>
            </a:pPr>
            <a:endParaRPr lang="en-GB" sz="1900" dirty="0" smtClean="0"/>
          </a:p>
          <a:p>
            <a:r>
              <a:rPr lang="en-GB" sz="1900" b="1" dirty="0" smtClean="0"/>
              <a:t>Eaves Hook:</a:t>
            </a:r>
            <a:r>
              <a:rPr lang="en-GB" sz="1900" dirty="0" smtClean="0"/>
              <a:t> A slightly curved hook, with a long blade, used by </a:t>
            </a:r>
            <a:r>
              <a:rPr lang="en-GB" sz="1900" dirty="0" err="1" smtClean="0"/>
              <a:t>thatchers</a:t>
            </a:r>
            <a:r>
              <a:rPr lang="en-GB" sz="1900" dirty="0" smtClean="0"/>
              <a:t> for trimming the under the eaves of a roof. Some counties used the straighter eaves knife, which is fitted to a long handle.</a:t>
            </a:r>
          </a:p>
          <a:p>
            <a:pPr>
              <a:buNone/>
            </a:pPr>
            <a:endParaRPr lang="en-GB" sz="1900" dirty="0" smtClean="0"/>
          </a:p>
          <a:p>
            <a:r>
              <a:rPr lang="en-GB" sz="1900" b="1" dirty="0" smtClean="0"/>
              <a:t>Ridge Hook or Thatcher’s Knife:</a:t>
            </a:r>
            <a:r>
              <a:rPr lang="en-GB" sz="1900" dirty="0" smtClean="0"/>
              <a:t> Usually a thin, straight, or convex, blade used to produce the decorative pattern to the lower edges of the ridge of a thatched roof. Sometimes with a cranked, or offset, handle to prevent the knuckles contacting the rough ends of the straw.</a:t>
            </a:r>
          </a:p>
          <a:p>
            <a:pPr>
              <a:buNone/>
            </a:pPr>
            <a:endParaRPr lang="en-GB" sz="1900" dirty="0" smtClean="0"/>
          </a:p>
          <a:p>
            <a:r>
              <a:rPr lang="en-GB" sz="1900" b="1" dirty="0" smtClean="0"/>
              <a:t>Trimming </a:t>
            </a:r>
            <a:r>
              <a:rPr lang="en-GB" sz="1900" dirty="0" smtClean="0"/>
              <a:t>or </a:t>
            </a:r>
            <a:r>
              <a:rPr lang="en-GB" sz="1900" b="1" dirty="0" smtClean="0"/>
              <a:t>Staff Hook:</a:t>
            </a:r>
            <a:r>
              <a:rPr lang="en-GB" sz="1900" dirty="0" smtClean="0"/>
              <a:t> A long handled </a:t>
            </a:r>
            <a:r>
              <a:rPr lang="en-GB" sz="1900" dirty="0" err="1" smtClean="0"/>
              <a:t>socketed</a:t>
            </a:r>
            <a:r>
              <a:rPr lang="en-GB" sz="1900" dirty="0" smtClean="0"/>
              <a:t> hook, with an open curved blade used for cutting back bushes and hedges.</a:t>
            </a:r>
          </a:p>
          <a:p>
            <a:pPr>
              <a:buNone/>
            </a:pPr>
            <a:endParaRPr lang="en-GB" sz="1900" dirty="0" smtClean="0"/>
          </a:p>
          <a:p>
            <a:r>
              <a:rPr lang="en-GB" sz="1900" b="1" dirty="0" err="1" smtClean="0"/>
              <a:t>Slasher</a:t>
            </a:r>
            <a:r>
              <a:rPr lang="en-GB" sz="1900" b="1" dirty="0" smtClean="0"/>
              <a:t>:</a:t>
            </a:r>
            <a:r>
              <a:rPr lang="en-GB" sz="1900" dirty="0" smtClean="0"/>
              <a:t> A heavier and stronger version of the trimming hook, sometimes with a straight, or convex blade, used for cutting the thicker stems of large bushes etc. The blade is usually fixed to the handle with riveted straps, sometimes reinforced with a steel ring or with an elongated oval socket. French versions, known as </a:t>
            </a:r>
            <a:r>
              <a:rPr lang="en-GB" sz="1900" b="1" dirty="0" smtClean="0"/>
              <a:t>Croissants</a:t>
            </a:r>
            <a:r>
              <a:rPr lang="en-GB" sz="1900" dirty="0" smtClean="0"/>
              <a:t>, are often crescent-moon shaped with a wide blade – heavier than the English Staff </a:t>
            </a:r>
            <a:r>
              <a:rPr lang="en-GB" sz="1900" dirty="0" smtClean="0"/>
              <a:t>hook</a:t>
            </a:r>
            <a:r>
              <a:rPr lang="en-GB" sz="1900" b="1" dirty="0" smtClean="0"/>
              <a:t> </a:t>
            </a:r>
            <a:endParaRPr lang="en-GB" sz="1900" b="1" dirty="0" smtClean="0"/>
          </a:p>
          <a:p>
            <a:endParaRPr lang="en-GB" sz="1900" b="1" dirty="0" smtClean="0"/>
          </a:p>
          <a:p>
            <a:r>
              <a:rPr lang="en-GB" sz="1900" b="1" dirty="0" smtClean="0"/>
              <a:t>Brush(</a:t>
            </a:r>
            <a:r>
              <a:rPr lang="en-GB" sz="1900" b="1" dirty="0" err="1" smtClean="0"/>
              <a:t>ing</a:t>
            </a:r>
            <a:r>
              <a:rPr lang="en-GB" sz="1900" b="1" dirty="0" smtClean="0"/>
              <a:t>) Hook: </a:t>
            </a:r>
            <a:r>
              <a:rPr lang="en-GB" sz="1900" dirty="0" smtClean="0"/>
              <a:t>A medium duty trimming hook, used for cutting back dense undergrowth, overgrown hedges etc. </a:t>
            </a:r>
            <a:endParaRPr lang="en-GB" sz="1900" b="1" dirty="0" smtClean="0"/>
          </a:p>
          <a:p>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Other Hooks 5</a:t>
            </a:r>
            <a:endParaRPr lang="en-GB" dirty="0"/>
          </a:p>
        </p:txBody>
      </p:sp>
      <p:sp>
        <p:nvSpPr>
          <p:cNvPr id="3" name="Content Placeholder 2"/>
          <p:cNvSpPr>
            <a:spLocks noGrp="1"/>
          </p:cNvSpPr>
          <p:nvPr>
            <p:ph idx="1"/>
          </p:nvPr>
        </p:nvSpPr>
        <p:spPr>
          <a:xfrm>
            <a:off x="457200" y="1196752"/>
            <a:ext cx="8229600" cy="5040560"/>
          </a:xfrm>
        </p:spPr>
        <p:txBody>
          <a:bodyPr>
            <a:normAutofit fontScale="25000" lnSpcReduction="20000"/>
          </a:bodyPr>
          <a:lstStyle/>
          <a:p>
            <a:pPr>
              <a:buNone/>
            </a:pPr>
            <a:r>
              <a:rPr lang="en-GB" sz="4800" dirty="0" smtClean="0"/>
              <a:t> </a:t>
            </a:r>
          </a:p>
          <a:p>
            <a:r>
              <a:rPr lang="en-GB" sz="4800" b="1" dirty="0" smtClean="0"/>
              <a:t>Bush </a:t>
            </a:r>
            <a:r>
              <a:rPr lang="en-GB" sz="4800" b="1" dirty="0" smtClean="0"/>
              <a:t>Knife (also Bank Knife):</a:t>
            </a:r>
            <a:r>
              <a:rPr lang="en-GB" sz="4800" dirty="0" smtClean="0"/>
              <a:t> </a:t>
            </a:r>
            <a:r>
              <a:rPr lang="en-GB" sz="4800" dirty="0" smtClean="0"/>
              <a:t>In the USA, South Africa and Australia a long handled </a:t>
            </a:r>
            <a:r>
              <a:rPr lang="en-GB" sz="4800" dirty="0" err="1" smtClean="0"/>
              <a:t>slasher</a:t>
            </a:r>
            <a:r>
              <a:rPr lang="en-GB" sz="4800" dirty="0" smtClean="0"/>
              <a:t>, similar to a heavy billhook strapped to an axe handle, was used for cutting of heavy undergrowth. </a:t>
            </a:r>
          </a:p>
          <a:p>
            <a:pPr>
              <a:buNone/>
            </a:pPr>
            <a:r>
              <a:rPr lang="en-GB" sz="4800" dirty="0" smtClean="0"/>
              <a:t> </a:t>
            </a:r>
          </a:p>
          <a:p>
            <a:r>
              <a:rPr lang="en-GB" sz="4800" b="1" dirty="0" smtClean="0"/>
              <a:t>Osier Hook:</a:t>
            </a:r>
            <a:r>
              <a:rPr lang="en-GB" sz="4800" dirty="0" smtClean="0"/>
              <a:t> In some parts of the UK a hook sharpened on the outside edge was use for harvesting osiers (willow) for basket making.</a:t>
            </a:r>
          </a:p>
          <a:p>
            <a:pPr>
              <a:buNone/>
            </a:pPr>
            <a:r>
              <a:rPr lang="en-GB" sz="4800" dirty="0" smtClean="0"/>
              <a:t> </a:t>
            </a:r>
          </a:p>
          <a:p>
            <a:r>
              <a:rPr lang="en-GB" sz="4800" b="1" dirty="0" smtClean="0"/>
              <a:t>Hop Hook:</a:t>
            </a:r>
            <a:r>
              <a:rPr lang="en-GB" sz="4800" dirty="0" smtClean="0"/>
              <a:t>  For cutting the strings that held hops to the hop poles long handled hooks were used, consisting of a </a:t>
            </a:r>
            <a:r>
              <a:rPr lang="en-GB" sz="4800" dirty="0" err="1" smtClean="0"/>
              <a:t>socketed</a:t>
            </a:r>
            <a:r>
              <a:rPr lang="en-GB" sz="4800" dirty="0" smtClean="0"/>
              <a:t> blade similar to a small reap hook that was attached to a pole some 10 to 12 feet long. Often these also had a small hook projecting from the back of the blade that could be used in lowering the hop </a:t>
            </a:r>
            <a:r>
              <a:rPr lang="en-GB" sz="4800" dirty="0" err="1" smtClean="0"/>
              <a:t>bine</a:t>
            </a:r>
            <a:r>
              <a:rPr lang="en-GB" sz="4800" dirty="0" smtClean="0"/>
              <a:t> to the ground, or possibly also in the fixing of the network of strings that went from ground level to the tops of the poles for the hops to grow up.</a:t>
            </a:r>
            <a:endParaRPr lang="en-GB" sz="4800" b="1" dirty="0" smtClean="0"/>
          </a:p>
          <a:p>
            <a:pPr>
              <a:buNone/>
            </a:pPr>
            <a:r>
              <a:rPr lang="en-GB" sz="4800" dirty="0" smtClean="0"/>
              <a:t> </a:t>
            </a:r>
            <a:endParaRPr lang="en-GB" sz="4800" b="1" dirty="0" smtClean="0"/>
          </a:p>
          <a:p>
            <a:r>
              <a:rPr lang="en-GB" sz="4800" b="1" dirty="0" smtClean="0"/>
              <a:t>Secateurs:</a:t>
            </a:r>
            <a:r>
              <a:rPr lang="en-GB" sz="4800" dirty="0" smtClean="0"/>
              <a:t> The invention of the </a:t>
            </a:r>
            <a:r>
              <a:rPr lang="en-GB" sz="4800" dirty="0" err="1" smtClean="0"/>
              <a:t>secateur</a:t>
            </a:r>
            <a:r>
              <a:rPr lang="en-GB" sz="4800" dirty="0" smtClean="0"/>
              <a:t> for pruning led to the gradual decline of the pruning hook, particularly in France, where it was widely used for trimming grape vines. For a while a hybrid tool, the </a:t>
            </a:r>
            <a:r>
              <a:rPr lang="en-GB" sz="4800" dirty="0" err="1" smtClean="0"/>
              <a:t>Serpe-Secateur</a:t>
            </a:r>
            <a:r>
              <a:rPr lang="en-GB" sz="4800" dirty="0" smtClean="0"/>
              <a:t>, was manufactured – a pair of secateurs having a small billhook blade (sometimes an axe blade, or both axe and billhook) projecting from the rear of one or both cutting blades. Some versions were more like a billhook with a </a:t>
            </a:r>
            <a:r>
              <a:rPr lang="en-GB" sz="4800" dirty="0" err="1" smtClean="0"/>
              <a:t>secateur</a:t>
            </a:r>
            <a:r>
              <a:rPr lang="en-GB" sz="4800" dirty="0" smtClean="0"/>
              <a:t> blade added</a:t>
            </a:r>
            <a:r>
              <a:rPr lang="en-GB" sz="4800" dirty="0" smtClean="0"/>
              <a:t>.</a:t>
            </a:r>
          </a:p>
          <a:p>
            <a:endParaRPr lang="en-GB" sz="4800" b="1" dirty="0" smtClean="0"/>
          </a:p>
          <a:p>
            <a:r>
              <a:rPr lang="en-GB" sz="4800" b="1" dirty="0" smtClean="0"/>
              <a:t>Machete or Cutlass:</a:t>
            </a:r>
            <a:r>
              <a:rPr lang="en-GB" sz="4800" dirty="0" smtClean="0"/>
              <a:t> For colonial use a lightweight tool with a thin, broad blade was developed, ideal for cutting overhanging vegetation and able to be used for long periods at a time without fatigue (e.g. cutting trails through dense undergrowth). These were made in a wide range of shapes and sizes, some of which have a hooked end similar to a large billhook. These are sometimes similar in shape to the </a:t>
            </a:r>
            <a:r>
              <a:rPr lang="en-GB" sz="4800" dirty="0" err="1" smtClean="0"/>
              <a:t>falx</a:t>
            </a:r>
            <a:r>
              <a:rPr lang="en-GB" sz="4800" dirty="0" smtClean="0"/>
              <a:t>, a large curved sword used by the people from Dalmatia: one of the few weapons to strike fear into the heart of a roman soldier as its curved point was able to penetrate through the roman shield wall. Today many forms of machete and jungle knife are manufactured for military usage.</a:t>
            </a:r>
            <a:endParaRPr lang="en-GB" sz="4800" b="1" dirty="0" smtClean="0"/>
          </a:p>
          <a:p>
            <a:pPr>
              <a:buNone/>
            </a:pPr>
            <a:r>
              <a:rPr lang="en-GB" sz="4800" dirty="0" smtClean="0"/>
              <a:t> </a:t>
            </a:r>
            <a:endParaRPr lang="en-GB" sz="4800" b="1" dirty="0" smtClean="0"/>
          </a:p>
          <a:p>
            <a:r>
              <a:rPr lang="en-GB" sz="4800" b="1" dirty="0" smtClean="0"/>
              <a:t>Cane Knife:</a:t>
            </a:r>
            <a:r>
              <a:rPr lang="en-GB" sz="4800" dirty="0" smtClean="0"/>
              <a:t> For cutting sugar cane a wide variety of knives and hooks are used, some similar in style to the machete with thin flexible blades, and others very similar in shape to billhooks. Like the machete, these were made in large numbers and exported to the colonies</a:t>
            </a:r>
            <a:r>
              <a:rPr lang="en-GB" sz="4800" dirty="0" smtClean="0"/>
              <a:t>.</a:t>
            </a:r>
          </a:p>
          <a:p>
            <a:endParaRPr lang="en-GB" sz="4800" b="1" dirty="0" smtClean="0"/>
          </a:p>
          <a:p>
            <a:r>
              <a:rPr lang="en-GB" sz="4800" dirty="0" smtClean="0"/>
              <a:t> </a:t>
            </a:r>
            <a:r>
              <a:rPr lang="en-GB" sz="4800" b="1" dirty="0" smtClean="0"/>
              <a:t>Corn Knife:</a:t>
            </a:r>
            <a:r>
              <a:rPr lang="en-GB" sz="4800" dirty="0" smtClean="0"/>
              <a:t> A long bladed, sometimes curved, knife used for cutting of corn (maize) mainly found in the USA. In the Balkans the billhook was often used for the same purpose.</a:t>
            </a:r>
            <a:endParaRPr lang="en-GB" sz="4800" b="1" dirty="0" smtClean="0"/>
          </a:p>
          <a:p>
            <a:endParaRPr lang="en-GB" sz="4800" b="1" dirty="0" smtClean="0"/>
          </a:p>
          <a:p>
            <a:pPr>
              <a:buNone/>
            </a:pPr>
            <a:r>
              <a:rPr lang="en-GB" sz="4800" dirty="0" smtClean="0"/>
              <a:t> </a:t>
            </a:r>
            <a:endParaRPr lang="en-GB" sz="4800" b="1" dirty="0" smtClean="0"/>
          </a:p>
          <a:p>
            <a:endParaRPr lang="en-GB" b="1"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36104"/>
          </a:xfrm>
        </p:spPr>
        <p:txBody>
          <a:bodyPr>
            <a:normAutofit fontScale="90000"/>
          </a:bodyPr>
          <a:lstStyle/>
          <a:p>
            <a:r>
              <a:rPr lang="en-GB" sz="3100" dirty="0" smtClean="0"/>
              <a:t>The Edge Tool Maker was a specialist blacksmith who made the tools for most other trades, such as: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Carpenter</a:t>
            </a:r>
          </a:p>
          <a:p>
            <a:r>
              <a:rPr lang="en-GB" dirty="0" smtClean="0"/>
              <a:t>Joiner</a:t>
            </a:r>
          </a:p>
          <a:p>
            <a:r>
              <a:rPr lang="en-GB" dirty="0" smtClean="0"/>
              <a:t>Woodsman/Forester/Coppice worker</a:t>
            </a:r>
          </a:p>
          <a:p>
            <a:r>
              <a:rPr lang="en-GB" dirty="0" smtClean="0"/>
              <a:t>Farmer</a:t>
            </a:r>
          </a:p>
          <a:p>
            <a:r>
              <a:rPr lang="en-GB" dirty="0" smtClean="0"/>
              <a:t>Hedger and ditcher</a:t>
            </a:r>
          </a:p>
          <a:p>
            <a:r>
              <a:rPr lang="en-GB" dirty="0" smtClean="0"/>
              <a:t>Saddler</a:t>
            </a:r>
          </a:p>
          <a:p>
            <a:r>
              <a:rPr lang="en-GB" dirty="0" smtClean="0"/>
              <a:t>Shoemaker</a:t>
            </a:r>
          </a:p>
          <a:p>
            <a:r>
              <a:rPr lang="en-GB" dirty="0" smtClean="0"/>
              <a:t>Butcher</a:t>
            </a:r>
          </a:p>
          <a:p>
            <a:r>
              <a:rPr lang="en-GB" dirty="0" smtClean="0"/>
              <a:t>Builder</a:t>
            </a:r>
          </a:p>
          <a:p>
            <a:r>
              <a:rPr lang="en-GB" dirty="0" smtClean="0"/>
              <a:t>Stone mason</a:t>
            </a:r>
          </a:p>
          <a:p>
            <a:r>
              <a:rPr lang="en-GB" dirty="0" smtClean="0"/>
              <a:t>Slate cutter</a:t>
            </a:r>
          </a:p>
          <a:p>
            <a:r>
              <a:rPr lang="en-GB" dirty="0" smtClean="0"/>
              <a:t>Gardener</a:t>
            </a:r>
          </a:p>
          <a:p>
            <a:endParaRPr lang="en-GB" dirty="0" smtClean="0"/>
          </a:p>
          <a:p>
            <a:endParaRPr lang="en-GB" dirty="0"/>
          </a:p>
          <a:p>
            <a:pPr>
              <a:buNone/>
            </a:pPr>
            <a:r>
              <a:rPr lang="en-GB" dirty="0" smtClean="0"/>
              <a:t>       but not cutlery, although in Sheffield many firms made both cutlery and edge tools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Other Hooks 6</a:t>
            </a:r>
            <a:endParaRPr lang="en-GB" dirty="0"/>
          </a:p>
        </p:txBody>
      </p:sp>
      <p:sp>
        <p:nvSpPr>
          <p:cNvPr id="3" name="Content Placeholder 2"/>
          <p:cNvSpPr>
            <a:spLocks noGrp="1"/>
          </p:cNvSpPr>
          <p:nvPr>
            <p:ph idx="1"/>
          </p:nvPr>
        </p:nvSpPr>
        <p:spPr>
          <a:xfrm>
            <a:off x="457200" y="1196752"/>
            <a:ext cx="8229600" cy="4929411"/>
          </a:xfrm>
        </p:spPr>
        <p:txBody>
          <a:bodyPr>
            <a:normAutofit fontScale="25000" lnSpcReduction="20000"/>
          </a:bodyPr>
          <a:lstStyle/>
          <a:p>
            <a:r>
              <a:rPr lang="en-GB" sz="4800" b="1" dirty="0" smtClean="0"/>
              <a:t>Pruning </a:t>
            </a:r>
            <a:r>
              <a:rPr lang="en-GB" sz="4800" b="1" dirty="0" smtClean="0"/>
              <a:t>Chisel:</a:t>
            </a:r>
            <a:r>
              <a:rPr lang="en-GB" sz="4800" dirty="0" smtClean="0"/>
              <a:t> For removing branches from trees that could not be easily reached, a wide variety of tools were made to be fitted to a long handle. Some were similar to a large </a:t>
            </a:r>
            <a:r>
              <a:rPr lang="en-GB" sz="4800" dirty="0" err="1" smtClean="0"/>
              <a:t>socketed</a:t>
            </a:r>
            <a:r>
              <a:rPr lang="en-GB" sz="4800" dirty="0" smtClean="0"/>
              <a:t> chisel that cut in an upwards direction, with a billhook blade on the side that cut on the pull stroke, and others were S shaped, with blades that cut in either direction (see </a:t>
            </a:r>
            <a:r>
              <a:rPr lang="en-GB" sz="4800" b="1" dirty="0" smtClean="0"/>
              <a:t>Coup-</a:t>
            </a:r>
            <a:r>
              <a:rPr lang="en-GB" sz="4800" b="1" dirty="0" err="1" smtClean="0"/>
              <a:t>gui</a:t>
            </a:r>
            <a:r>
              <a:rPr lang="en-GB" sz="4800" dirty="0" smtClean="0"/>
              <a:t>, below).</a:t>
            </a:r>
            <a:endParaRPr lang="en-GB" sz="4800" b="1" dirty="0" smtClean="0"/>
          </a:p>
          <a:p>
            <a:pPr>
              <a:buNone/>
            </a:pPr>
            <a:r>
              <a:rPr lang="en-GB" sz="4800" dirty="0" smtClean="0"/>
              <a:t> </a:t>
            </a:r>
            <a:endParaRPr lang="en-GB" sz="4800" b="1" dirty="0" smtClean="0"/>
          </a:p>
          <a:p>
            <a:r>
              <a:rPr lang="en-GB" sz="4800" b="1" dirty="0" smtClean="0"/>
              <a:t>Coup-</a:t>
            </a:r>
            <a:r>
              <a:rPr lang="en-GB" sz="4800" b="1" dirty="0" err="1" smtClean="0"/>
              <a:t>Gui</a:t>
            </a:r>
            <a:r>
              <a:rPr lang="en-GB" sz="4800" b="1" dirty="0" smtClean="0"/>
              <a:t>:</a:t>
            </a:r>
            <a:r>
              <a:rPr lang="en-GB" sz="4800" dirty="0" smtClean="0"/>
              <a:t> a small curved billhook, often with a chisel blade and a hook,  mounted on a long handle, used in France for removing the parasitic growth of mistletoe from fruit trees, also called an </a:t>
            </a:r>
            <a:r>
              <a:rPr lang="en-GB" sz="4800" b="1" dirty="0" err="1" smtClean="0"/>
              <a:t>Emondoir</a:t>
            </a:r>
            <a:r>
              <a:rPr lang="en-GB" sz="4800" dirty="0" smtClean="0"/>
              <a:t> – very similar tools are used in Central America and Africa for harvesting Cacao pods.</a:t>
            </a:r>
            <a:endParaRPr lang="en-GB" sz="4800" b="1" dirty="0" smtClean="0"/>
          </a:p>
          <a:p>
            <a:pPr>
              <a:buNone/>
            </a:pPr>
            <a:r>
              <a:rPr lang="en-GB" sz="4800" dirty="0" smtClean="0"/>
              <a:t> </a:t>
            </a:r>
            <a:endParaRPr lang="en-GB" sz="4800" b="1" dirty="0" smtClean="0"/>
          </a:p>
          <a:p>
            <a:r>
              <a:rPr lang="en-GB" sz="4800" b="1" dirty="0" smtClean="0"/>
              <a:t>Coup-Pain:</a:t>
            </a:r>
            <a:r>
              <a:rPr lang="en-GB" sz="4800" dirty="0" smtClean="0"/>
              <a:t> not strictly a billhook, but a type of sickle used for cutting bread. Many other </a:t>
            </a:r>
            <a:r>
              <a:rPr lang="en-GB" sz="4800" dirty="0" err="1" smtClean="0"/>
              <a:t>french</a:t>
            </a:r>
            <a:r>
              <a:rPr lang="en-GB" sz="4800" dirty="0" smtClean="0"/>
              <a:t> tools may also be found with blades similar to those of some types of billhooks – the </a:t>
            </a:r>
            <a:r>
              <a:rPr lang="en-GB" sz="4800" b="1" dirty="0" smtClean="0"/>
              <a:t>Coup-marc </a:t>
            </a:r>
            <a:r>
              <a:rPr lang="en-GB" sz="4800" dirty="0" smtClean="0"/>
              <a:t>used for cutting up the marc or residue from wine or cider presses usually has a long handle and may be similar to a </a:t>
            </a:r>
            <a:r>
              <a:rPr lang="en-GB" sz="4800" dirty="0" err="1" smtClean="0"/>
              <a:t>slasher</a:t>
            </a:r>
            <a:r>
              <a:rPr lang="en-GB" sz="4800" dirty="0" smtClean="0"/>
              <a:t> in shape. Sometimes an old blade is remounted in a shorter handle and used for other purposes, such as chopping kindling wood.</a:t>
            </a:r>
            <a:endParaRPr lang="en-GB" sz="4800" b="1" dirty="0" smtClean="0"/>
          </a:p>
          <a:p>
            <a:pPr>
              <a:buNone/>
            </a:pPr>
            <a:r>
              <a:rPr lang="en-GB" sz="4800" dirty="0" smtClean="0"/>
              <a:t> </a:t>
            </a:r>
            <a:endParaRPr lang="en-GB" sz="4800" b="1" dirty="0" smtClean="0"/>
          </a:p>
          <a:p>
            <a:r>
              <a:rPr lang="en-GB" sz="4800" b="1" dirty="0" smtClean="0"/>
              <a:t>Tea knife:</a:t>
            </a:r>
            <a:r>
              <a:rPr lang="en-GB" sz="4800" dirty="0" smtClean="0"/>
              <a:t> A small billhook used for pruning tea bushes in India and other areas.</a:t>
            </a:r>
            <a:endParaRPr lang="en-GB" sz="4800" b="1" dirty="0" smtClean="0"/>
          </a:p>
          <a:p>
            <a:pPr>
              <a:buNone/>
            </a:pPr>
            <a:r>
              <a:rPr lang="en-GB" sz="4800" dirty="0" smtClean="0"/>
              <a:t> </a:t>
            </a:r>
            <a:endParaRPr lang="en-GB" sz="4800" b="1" dirty="0" smtClean="0"/>
          </a:p>
          <a:p>
            <a:r>
              <a:rPr lang="en-GB" sz="4800" b="1" dirty="0" smtClean="0"/>
              <a:t>Banana Knife:</a:t>
            </a:r>
            <a:r>
              <a:rPr lang="en-GB" sz="4800" dirty="0" smtClean="0"/>
              <a:t> A small hooked knife used for cutting bunches of bananas from the plant.</a:t>
            </a:r>
            <a:endParaRPr lang="en-GB" sz="4800" b="1" dirty="0" smtClean="0"/>
          </a:p>
          <a:p>
            <a:pPr>
              <a:buNone/>
            </a:pPr>
            <a:r>
              <a:rPr lang="en-GB" sz="4800" dirty="0" smtClean="0"/>
              <a:t> </a:t>
            </a:r>
            <a:endParaRPr lang="en-GB" sz="4800" b="1" dirty="0" smtClean="0"/>
          </a:p>
          <a:p>
            <a:r>
              <a:rPr lang="en-GB" sz="4800" b="1" dirty="0" smtClean="0"/>
              <a:t>Woodsman’s Pal:</a:t>
            </a:r>
            <a:r>
              <a:rPr lang="en-GB" sz="4800" dirty="0" smtClean="0"/>
              <a:t> For some reason the billhook never became popular in the USA, although several manufacturers did offer them. However a combination tool (billhook, digging tool and machete), designated the LC-14-B, designed by Frederick </a:t>
            </a:r>
            <a:r>
              <a:rPr lang="en-GB" sz="4800" dirty="0" err="1" smtClean="0"/>
              <a:t>Ehrsam</a:t>
            </a:r>
            <a:r>
              <a:rPr lang="en-GB" sz="4800" dirty="0" smtClean="0"/>
              <a:t> (a Swiss émigré) in 1941 and manufactured by the Victor Tool Co. of Reading, PA,  became the standard issue to US Marine Corps. During the Vietnam War it was known as a Type IV Survival Axe, the main component of the "Tool Kit, Survival, Type IV" issued as NSN 8465-973-4807 under specification MIL-S-8642C, and was manufactured by Frank &amp; Warren, Inc. It is still made in several variations of size and type of handle by Pro Tool Industries of Boyertown, PA</a:t>
            </a:r>
            <a:r>
              <a:rPr lang="en-GB" sz="4800" dirty="0" smtClean="0"/>
              <a:t>..</a:t>
            </a:r>
          </a:p>
          <a:p>
            <a:endParaRPr lang="en-GB" sz="4800" b="1" dirty="0" smtClean="0"/>
          </a:p>
          <a:p>
            <a:r>
              <a:rPr lang="en-GB" sz="4800" b="1" dirty="0" smtClean="0"/>
              <a:t>Fascine Knife:</a:t>
            </a:r>
            <a:r>
              <a:rPr lang="en-GB" sz="4800" dirty="0" smtClean="0"/>
              <a:t>  Although the billhook was not widely used in the USA, one version was often known as a fascine knife. This was used by the military for creating fascines and gabions out of brushwood (hurdle like structures), used to support earth embankments in gun positions. Later they were widely used for machine gun emplacements, and as in the French and UK armies, were issued as a tool to machine gun units in </a:t>
            </a:r>
            <a:r>
              <a:rPr lang="en-GB" sz="4800" dirty="0" err="1" smtClean="0"/>
              <a:t>WWl</a:t>
            </a:r>
            <a:r>
              <a:rPr lang="en-GB" sz="4800" dirty="0" smtClean="0"/>
              <a:t>.</a:t>
            </a:r>
            <a:endParaRPr lang="en-GB" sz="4800" b="1" dirty="0" smtClean="0"/>
          </a:p>
          <a:p>
            <a:endParaRPr lang="en-GB" sz="4800" b="1" dirty="0" smtClean="0"/>
          </a:p>
          <a:p>
            <a:pPr>
              <a:buNone/>
            </a:pPr>
            <a:r>
              <a:rPr lang="en-GB" dirty="0" smtClean="0"/>
              <a:t> </a:t>
            </a:r>
            <a:endParaRPr lang="en-GB" b="1"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Other Hooks 7</a:t>
            </a:r>
            <a:endParaRPr lang="en-GB" dirty="0"/>
          </a:p>
        </p:txBody>
      </p:sp>
      <p:sp>
        <p:nvSpPr>
          <p:cNvPr id="3" name="Content Placeholder 2"/>
          <p:cNvSpPr>
            <a:spLocks noGrp="1"/>
          </p:cNvSpPr>
          <p:nvPr>
            <p:ph idx="1"/>
          </p:nvPr>
        </p:nvSpPr>
        <p:spPr>
          <a:xfrm>
            <a:off x="457200" y="1268760"/>
            <a:ext cx="8229600" cy="5400600"/>
          </a:xfrm>
        </p:spPr>
        <p:txBody>
          <a:bodyPr>
            <a:normAutofit fontScale="25000" lnSpcReduction="20000"/>
          </a:bodyPr>
          <a:lstStyle/>
          <a:p>
            <a:r>
              <a:rPr lang="en-GB" sz="4800" b="1" dirty="0" smtClean="0"/>
              <a:t>Game-keeper’s </a:t>
            </a:r>
            <a:r>
              <a:rPr lang="en-GB" sz="4800" b="1" dirty="0" smtClean="0"/>
              <a:t>Friend:</a:t>
            </a:r>
            <a:r>
              <a:rPr lang="en-GB" sz="4800" dirty="0" smtClean="0"/>
              <a:t> A multi-purpose tool combining billhook, axe, spade and machete in one compact format – presumably designed for the game-keeper to carry into the woods when managing the estate.</a:t>
            </a:r>
            <a:endParaRPr lang="en-GB" sz="4800" b="1" dirty="0" smtClean="0"/>
          </a:p>
          <a:p>
            <a:endParaRPr lang="en-GB" sz="4800" b="1" dirty="0" smtClean="0"/>
          </a:p>
          <a:p>
            <a:r>
              <a:rPr lang="en-GB" sz="4800" b="1" dirty="0" smtClean="0"/>
              <a:t>Combination </a:t>
            </a:r>
            <a:r>
              <a:rPr lang="en-GB" sz="4800" b="1" dirty="0" smtClean="0"/>
              <a:t>hooks:</a:t>
            </a:r>
            <a:r>
              <a:rPr lang="en-GB" sz="4800" dirty="0" smtClean="0"/>
              <a:t> Several English manufacturers offered combinations of billhook and hammer, with and without nail puller, and several French makers offered a combined billhook and letter punch for timber marking in place of the more usual tool that combined the punch with an axe blade. A combined billhook and large hammer head for driving in stakes for use in </a:t>
            </a:r>
            <a:r>
              <a:rPr lang="en-GB" sz="4800" dirty="0" smtClean="0"/>
              <a:t>French </a:t>
            </a:r>
            <a:r>
              <a:rPr lang="en-GB" sz="4800" dirty="0" smtClean="0"/>
              <a:t>vineyards is also sometimes seen.</a:t>
            </a:r>
            <a:endParaRPr lang="en-GB" sz="4800" b="1" dirty="0" smtClean="0"/>
          </a:p>
          <a:p>
            <a:pPr>
              <a:buNone/>
            </a:pPr>
            <a:r>
              <a:rPr lang="en-GB" sz="4800" dirty="0" smtClean="0"/>
              <a:t> </a:t>
            </a:r>
            <a:endParaRPr lang="en-GB" sz="4800" b="1" dirty="0" smtClean="0"/>
          </a:p>
          <a:p>
            <a:r>
              <a:rPr lang="en-GB" sz="4800" b="1" dirty="0" smtClean="0"/>
              <a:t>Miscellaneous Tools: </a:t>
            </a:r>
            <a:r>
              <a:rPr lang="en-GB" sz="4800" dirty="0" smtClean="0"/>
              <a:t>A wide range of other chopping and cutting tools can be found for harvesting a variety of crops, these include </a:t>
            </a:r>
            <a:r>
              <a:rPr lang="en-GB" sz="4800" b="1" dirty="0" smtClean="0"/>
              <a:t>Beet Knives</a:t>
            </a:r>
            <a:r>
              <a:rPr lang="en-GB" sz="4800" dirty="0" smtClean="0"/>
              <a:t>, used for topping and tailing of sugar beet and other varieties </a:t>
            </a:r>
            <a:r>
              <a:rPr lang="en-GB" sz="4800" dirty="0" smtClean="0"/>
              <a:t>of </a:t>
            </a:r>
            <a:r>
              <a:rPr lang="en-GB" sz="4800" dirty="0" err="1" smtClean="0"/>
              <a:t>mangolds</a:t>
            </a:r>
            <a:r>
              <a:rPr lang="en-GB" sz="4800" dirty="0" smtClean="0"/>
              <a:t> or turnips grown as feed for livestock and </a:t>
            </a:r>
            <a:r>
              <a:rPr lang="en-GB" sz="4800" b="1" dirty="0" smtClean="0"/>
              <a:t>Cabbage Knives</a:t>
            </a:r>
            <a:r>
              <a:rPr lang="en-GB" sz="4800" dirty="0" smtClean="0"/>
              <a:t>, for cutting the thick woody stems of cabbages and sprouts; </a:t>
            </a:r>
            <a:r>
              <a:rPr lang="en-GB" sz="4800" b="1" dirty="0" smtClean="0"/>
              <a:t>Lettuce Knives</a:t>
            </a:r>
            <a:r>
              <a:rPr lang="en-GB" sz="4800" dirty="0" smtClean="0"/>
              <a:t> for trimming lettuces; </a:t>
            </a:r>
            <a:r>
              <a:rPr lang="en-GB" sz="4800" b="1" dirty="0" smtClean="0"/>
              <a:t>Cotton Knives</a:t>
            </a:r>
            <a:r>
              <a:rPr lang="en-GB" sz="4800" dirty="0" smtClean="0"/>
              <a:t> (USA) or just general pattern </a:t>
            </a:r>
            <a:r>
              <a:rPr lang="en-GB" sz="4800" b="1" dirty="0" smtClean="0"/>
              <a:t>Field Knives</a:t>
            </a:r>
            <a:r>
              <a:rPr lang="en-GB" sz="4800" dirty="0" smtClean="0"/>
              <a:t>. In France the ‘</a:t>
            </a:r>
            <a:r>
              <a:rPr lang="en-GB" sz="4800" dirty="0" err="1" smtClean="0"/>
              <a:t>serpe</a:t>
            </a:r>
            <a:r>
              <a:rPr lang="en-GB" sz="4800" dirty="0" smtClean="0"/>
              <a:t> à </a:t>
            </a:r>
            <a:r>
              <a:rPr lang="en-GB" sz="4800" dirty="0" err="1" smtClean="0"/>
              <a:t>betterave</a:t>
            </a:r>
            <a:r>
              <a:rPr lang="en-GB" sz="4800" dirty="0" smtClean="0"/>
              <a:t>’ is a billhook shaped</a:t>
            </a:r>
            <a:r>
              <a:rPr lang="en-GB" sz="4800" b="1" dirty="0" smtClean="0"/>
              <a:t> </a:t>
            </a:r>
            <a:r>
              <a:rPr lang="en-GB" sz="4800" dirty="0" smtClean="0"/>
              <a:t>beet knife with a thin blade. English beet knives often have a spike on the back (similar to a block hook), or sometimes on the front of the blade, used for picking the next beet from the pile… In India a billhook shaped tool with a tripod leg arrangement, used cutting edge uppermost, is used for removing the husk from coconuts and preparation of vegetables for cooking.</a:t>
            </a:r>
            <a:endParaRPr lang="en-GB" sz="4800" b="1" dirty="0" smtClean="0"/>
          </a:p>
          <a:p>
            <a:pPr>
              <a:buNone/>
            </a:pPr>
            <a:r>
              <a:rPr lang="en-GB" sz="4800" b="1" dirty="0" smtClean="0"/>
              <a:t> </a:t>
            </a:r>
          </a:p>
          <a:p>
            <a:r>
              <a:rPr lang="en-GB" sz="4800" b="1" dirty="0" smtClean="0"/>
              <a:t>Other Hooks:</a:t>
            </a:r>
            <a:r>
              <a:rPr lang="en-GB" sz="4800" dirty="0" smtClean="0"/>
              <a:t> Some other trades use hooked tools, similar in appearance to small billhooks for the cutting of soft sheet materials. Plumbers and glaziers use them for cutting lead or zinc sheet; saddlers and shoemakers used them for cutting leather; electricians for removing the insulation from cables; and they have been made for cutting flooring materials, such as linoleum. Often of a good quality, they are sometimes mistaken for pruning hooks, although it is possible manufacturers sold the same tool to different wholesalers for different uses……… </a:t>
            </a:r>
          </a:p>
          <a:p>
            <a:pPr>
              <a:buNone/>
            </a:pPr>
            <a:r>
              <a:rPr lang="en-GB" sz="4800" dirty="0" smtClean="0"/>
              <a:t> </a:t>
            </a:r>
          </a:p>
          <a:p>
            <a:r>
              <a:rPr lang="en-GB" sz="4800" dirty="0" smtClean="0"/>
              <a:t>Diderot’s Encyclopaedia  shows a similar tool being used in 18th century </a:t>
            </a:r>
            <a:r>
              <a:rPr lang="en-GB" sz="4800" dirty="0" smtClean="0"/>
              <a:t>French </a:t>
            </a:r>
            <a:r>
              <a:rPr lang="en-GB" sz="4800" dirty="0" smtClean="0"/>
              <a:t>glassworks. In France tools that look like billhooks use in </a:t>
            </a:r>
            <a:r>
              <a:rPr lang="en-GB" sz="4800" dirty="0" err="1" smtClean="0"/>
              <a:t>ostriculture</a:t>
            </a:r>
            <a:r>
              <a:rPr lang="en-GB" sz="4800" dirty="0" smtClean="0"/>
              <a:t>, to harvest the oysters, but although the back blade is sharpened like that on a double edged billhook, the main hook is blunt.</a:t>
            </a:r>
          </a:p>
          <a:p>
            <a:endParaRPr lang="en-GB" sz="4800" dirty="0" smtClean="0"/>
          </a:p>
          <a:p>
            <a:r>
              <a:rPr lang="en-GB" sz="4800" b="1" dirty="0" smtClean="0"/>
              <a:t>Other Tools</a:t>
            </a:r>
            <a:r>
              <a:rPr lang="en-GB" sz="4800" dirty="0" smtClean="0"/>
              <a:t>: Most makers of agricultural edge tools also made a wide range of other tools, including: meat cleavers; spades and shovels; blades for chaff and other cutters; block knives as used by clog makers; axes and adzes; chisels and hammers – most of which fall outside the subject matter of this </a:t>
            </a:r>
            <a:r>
              <a:rPr lang="en-GB" sz="4800" dirty="0" smtClean="0"/>
              <a:t>talk</a:t>
            </a:r>
            <a:endParaRPr lang="en-GB" sz="4800"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1</a:t>
            </a:r>
            <a:endParaRPr lang="en-GB" dirty="0"/>
          </a:p>
        </p:txBody>
      </p:sp>
      <p:pic>
        <p:nvPicPr>
          <p:cNvPr id="4" name="Picture 3" descr="Glastonbury 1.jpg"/>
          <p:cNvPicPr>
            <a:picLocks noChangeAspect="1"/>
          </p:cNvPicPr>
          <p:nvPr/>
        </p:nvPicPr>
        <p:blipFill>
          <a:blip r:embed="rId3" cstate="print"/>
          <a:stretch>
            <a:fillRect/>
          </a:stretch>
        </p:blipFill>
        <p:spPr>
          <a:xfrm>
            <a:off x="395536" y="1412776"/>
            <a:ext cx="3923928" cy="2545251"/>
          </a:xfrm>
          <a:prstGeom prst="rect">
            <a:avLst/>
          </a:prstGeom>
        </p:spPr>
      </p:pic>
      <p:sp>
        <p:nvSpPr>
          <p:cNvPr id="5" name="TextBox 4"/>
          <p:cNvSpPr txBox="1"/>
          <p:nvPr/>
        </p:nvSpPr>
        <p:spPr>
          <a:xfrm>
            <a:off x="1907704" y="5949280"/>
            <a:ext cx="4968552" cy="369332"/>
          </a:xfrm>
          <a:prstGeom prst="rect">
            <a:avLst/>
          </a:prstGeom>
          <a:noFill/>
        </p:spPr>
        <p:txBody>
          <a:bodyPr wrap="square" rtlCol="0">
            <a:spAutoFit/>
          </a:bodyPr>
          <a:lstStyle/>
          <a:p>
            <a:r>
              <a:rPr lang="en-GB" dirty="0" smtClean="0"/>
              <a:t>Iron Age Glastonbury Lake Villages, Somerset, UK</a:t>
            </a:r>
            <a:endParaRPr lang="en-GB" dirty="0"/>
          </a:p>
        </p:txBody>
      </p:sp>
      <p:pic>
        <p:nvPicPr>
          <p:cNvPr id="6" name="Picture 5" descr="Glastonbury 2.jpg"/>
          <p:cNvPicPr>
            <a:picLocks noChangeAspect="1"/>
          </p:cNvPicPr>
          <p:nvPr/>
        </p:nvPicPr>
        <p:blipFill>
          <a:blip r:embed="rId4" cstate="print"/>
          <a:stretch>
            <a:fillRect/>
          </a:stretch>
        </p:blipFill>
        <p:spPr>
          <a:xfrm>
            <a:off x="4427984" y="2348880"/>
            <a:ext cx="4280644" cy="3317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92088"/>
          </a:xfrm>
        </p:spPr>
        <p:txBody>
          <a:bodyPr/>
          <a:lstStyle/>
          <a:p>
            <a:r>
              <a:rPr lang="en-GB" dirty="0" smtClean="0"/>
              <a:t>History 2</a:t>
            </a:r>
            <a:endParaRPr lang="en-GB" dirty="0"/>
          </a:p>
        </p:txBody>
      </p:sp>
      <p:pic>
        <p:nvPicPr>
          <p:cNvPr id="4" name="Picture 3" descr="German roman rebmesser.jpg"/>
          <p:cNvPicPr>
            <a:picLocks noChangeAspect="1"/>
          </p:cNvPicPr>
          <p:nvPr/>
        </p:nvPicPr>
        <p:blipFill>
          <a:blip r:embed="rId3" cstate="print"/>
          <a:stretch>
            <a:fillRect/>
          </a:stretch>
        </p:blipFill>
        <p:spPr>
          <a:xfrm>
            <a:off x="683568" y="1340768"/>
            <a:ext cx="1245166" cy="1513880"/>
          </a:xfrm>
          <a:prstGeom prst="rect">
            <a:avLst/>
          </a:prstGeom>
        </p:spPr>
      </p:pic>
      <p:sp>
        <p:nvSpPr>
          <p:cNvPr id="5" name="TextBox 4"/>
          <p:cNvSpPr txBox="1"/>
          <p:nvPr/>
        </p:nvSpPr>
        <p:spPr>
          <a:xfrm>
            <a:off x="611560" y="6093296"/>
            <a:ext cx="7920880" cy="369332"/>
          </a:xfrm>
          <a:prstGeom prst="rect">
            <a:avLst/>
          </a:prstGeom>
          <a:noFill/>
        </p:spPr>
        <p:txBody>
          <a:bodyPr wrap="square" rtlCol="0">
            <a:spAutoFit/>
          </a:bodyPr>
          <a:lstStyle/>
          <a:p>
            <a:r>
              <a:rPr lang="en-GB" dirty="0" smtClean="0"/>
              <a:t>1</a:t>
            </a:r>
            <a:r>
              <a:rPr lang="en-GB" baseline="30000" dirty="0" smtClean="0"/>
              <a:t>st</a:t>
            </a:r>
            <a:r>
              <a:rPr lang="en-GB" dirty="0" smtClean="0"/>
              <a:t>  (Roman) to 11</a:t>
            </a:r>
            <a:r>
              <a:rPr lang="en-GB" baseline="30000" dirty="0" smtClean="0"/>
              <a:t>th</a:t>
            </a:r>
            <a:r>
              <a:rPr lang="en-GB" dirty="0" smtClean="0"/>
              <a:t> century (Viking/Byzantine) Germany, UK, France and Balkans</a:t>
            </a:r>
            <a:endParaRPr lang="en-GB" dirty="0"/>
          </a:p>
        </p:txBody>
      </p:sp>
      <p:pic>
        <p:nvPicPr>
          <p:cNvPr id="6" name="Picture 5" descr="rebmesser Brauneberg, Leiwen (DE).jpg"/>
          <p:cNvPicPr>
            <a:picLocks noChangeAspect="1"/>
          </p:cNvPicPr>
          <p:nvPr/>
        </p:nvPicPr>
        <p:blipFill>
          <a:blip r:embed="rId4" cstate="print"/>
          <a:stretch>
            <a:fillRect/>
          </a:stretch>
        </p:blipFill>
        <p:spPr>
          <a:xfrm>
            <a:off x="2699792" y="1268760"/>
            <a:ext cx="2264280" cy="1677993"/>
          </a:xfrm>
          <a:prstGeom prst="rect">
            <a:avLst/>
          </a:prstGeom>
        </p:spPr>
      </p:pic>
      <p:pic>
        <p:nvPicPr>
          <p:cNvPr id="7" name="Picture 6" descr="Viking  9th to 11th century - ex York no history 3.jpg"/>
          <p:cNvPicPr>
            <a:picLocks noChangeAspect="1"/>
          </p:cNvPicPr>
          <p:nvPr/>
        </p:nvPicPr>
        <p:blipFill>
          <a:blip r:embed="rId5" cstate="print"/>
          <a:stretch>
            <a:fillRect/>
          </a:stretch>
        </p:blipFill>
        <p:spPr>
          <a:xfrm>
            <a:off x="7452320" y="980728"/>
            <a:ext cx="964076" cy="2239144"/>
          </a:xfrm>
          <a:prstGeom prst="rect">
            <a:avLst/>
          </a:prstGeom>
        </p:spPr>
      </p:pic>
      <p:pic>
        <p:nvPicPr>
          <p:cNvPr id="8" name="Picture 7" descr="Viking  9th to 11th century - no history 2.jpg"/>
          <p:cNvPicPr>
            <a:picLocks noChangeAspect="1"/>
          </p:cNvPicPr>
          <p:nvPr/>
        </p:nvPicPr>
        <p:blipFill>
          <a:blip r:embed="rId6" cstate="print"/>
          <a:stretch>
            <a:fillRect/>
          </a:stretch>
        </p:blipFill>
        <p:spPr>
          <a:xfrm>
            <a:off x="5940152" y="908720"/>
            <a:ext cx="1296144" cy="2333059"/>
          </a:xfrm>
          <a:prstGeom prst="rect">
            <a:avLst/>
          </a:prstGeom>
        </p:spPr>
      </p:pic>
      <p:pic>
        <p:nvPicPr>
          <p:cNvPr id="9" name="Picture 8" descr="Byzantine (Eastern Roman)  6th - 14th Cent..jpg"/>
          <p:cNvPicPr>
            <a:picLocks noChangeAspect="1"/>
          </p:cNvPicPr>
          <p:nvPr/>
        </p:nvPicPr>
        <p:blipFill>
          <a:blip r:embed="rId7" cstate="print"/>
          <a:stretch>
            <a:fillRect/>
          </a:stretch>
        </p:blipFill>
        <p:spPr>
          <a:xfrm>
            <a:off x="6084168" y="3429000"/>
            <a:ext cx="2727342" cy="2063689"/>
          </a:xfrm>
          <a:prstGeom prst="rect">
            <a:avLst/>
          </a:prstGeom>
        </p:spPr>
      </p:pic>
      <p:pic>
        <p:nvPicPr>
          <p:cNvPr id="10" name="Picture 9" descr="ex Balkans Roman period 17.jpg"/>
          <p:cNvPicPr>
            <a:picLocks noChangeAspect="1"/>
          </p:cNvPicPr>
          <p:nvPr/>
        </p:nvPicPr>
        <p:blipFill>
          <a:blip r:embed="rId8" cstate="print"/>
          <a:stretch>
            <a:fillRect/>
          </a:stretch>
        </p:blipFill>
        <p:spPr>
          <a:xfrm rot="5400000">
            <a:off x="3687429" y="3521483"/>
            <a:ext cx="2174261" cy="1701264"/>
          </a:xfrm>
          <a:prstGeom prst="rect">
            <a:avLst/>
          </a:prstGeom>
        </p:spPr>
      </p:pic>
      <p:pic>
        <p:nvPicPr>
          <p:cNvPr id="12" name="Picture 11" descr="fouille de serpette 5 a.jpg"/>
          <p:cNvPicPr>
            <a:picLocks noChangeAspect="1"/>
          </p:cNvPicPr>
          <p:nvPr/>
        </p:nvPicPr>
        <p:blipFill>
          <a:blip r:embed="rId9" cstate="print"/>
          <a:stretch>
            <a:fillRect/>
          </a:stretch>
        </p:blipFill>
        <p:spPr>
          <a:xfrm>
            <a:off x="2267744" y="3356992"/>
            <a:ext cx="1369845" cy="2209428"/>
          </a:xfrm>
          <a:prstGeom prst="rect">
            <a:avLst/>
          </a:prstGeom>
        </p:spPr>
      </p:pic>
      <p:pic>
        <p:nvPicPr>
          <p:cNvPr id="13" name="Picture 12" descr="Paris St Germaine en Laye.jpg"/>
          <p:cNvPicPr>
            <a:picLocks noChangeAspect="1"/>
          </p:cNvPicPr>
          <p:nvPr/>
        </p:nvPicPr>
        <p:blipFill>
          <a:blip r:embed="rId10" cstate="print"/>
          <a:stretch>
            <a:fillRect/>
          </a:stretch>
        </p:blipFill>
        <p:spPr>
          <a:xfrm>
            <a:off x="467544" y="3068960"/>
            <a:ext cx="1585921" cy="2615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64096"/>
          </a:xfrm>
        </p:spPr>
        <p:txBody>
          <a:bodyPr/>
          <a:lstStyle/>
          <a:p>
            <a:r>
              <a:rPr lang="en-GB" dirty="0" smtClean="0"/>
              <a:t>History 3</a:t>
            </a:r>
            <a:endParaRPr lang="en-GB" dirty="0"/>
          </a:p>
        </p:txBody>
      </p:sp>
      <p:pic>
        <p:nvPicPr>
          <p:cNvPr id="4" name="Picture 3" descr="Anglo Saxon (Tiberius) 11th century February 2.jpg"/>
          <p:cNvPicPr>
            <a:picLocks noChangeAspect="1"/>
          </p:cNvPicPr>
          <p:nvPr/>
        </p:nvPicPr>
        <p:blipFill>
          <a:blip r:embed="rId3" cstate="print"/>
          <a:stretch>
            <a:fillRect/>
          </a:stretch>
        </p:blipFill>
        <p:spPr>
          <a:xfrm>
            <a:off x="1475656" y="3789040"/>
            <a:ext cx="6084168" cy="1998820"/>
          </a:xfrm>
          <a:prstGeom prst="rect">
            <a:avLst/>
          </a:prstGeom>
        </p:spPr>
      </p:pic>
      <p:pic>
        <p:nvPicPr>
          <p:cNvPr id="5" name="Picture 4" descr="Anglo Saxon (Julius) 11th century February 2.jpg"/>
          <p:cNvPicPr>
            <a:picLocks noChangeAspect="1"/>
          </p:cNvPicPr>
          <p:nvPr/>
        </p:nvPicPr>
        <p:blipFill>
          <a:blip r:embed="rId4" cstate="print"/>
          <a:stretch>
            <a:fillRect/>
          </a:stretch>
        </p:blipFill>
        <p:spPr>
          <a:xfrm>
            <a:off x="1619672" y="980728"/>
            <a:ext cx="5724128" cy="2217986"/>
          </a:xfrm>
          <a:prstGeom prst="rect">
            <a:avLst/>
          </a:prstGeom>
        </p:spPr>
      </p:pic>
      <p:sp>
        <p:nvSpPr>
          <p:cNvPr id="6" name="TextBox 5"/>
          <p:cNvSpPr txBox="1"/>
          <p:nvPr/>
        </p:nvSpPr>
        <p:spPr>
          <a:xfrm>
            <a:off x="1475656" y="6021288"/>
            <a:ext cx="6048672" cy="369332"/>
          </a:xfrm>
          <a:prstGeom prst="rect">
            <a:avLst/>
          </a:prstGeom>
          <a:noFill/>
        </p:spPr>
        <p:txBody>
          <a:bodyPr wrap="square" rtlCol="0">
            <a:spAutoFit/>
          </a:bodyPr>
          <a:lstStyle/>
          <a:p>
            <a:r>
              <a:rPr lang="en-GB" dirty="0" smtClean="0"/>
              <a:t>Anglo Saxon, late 11</a:t>
            </a:r>
            <a:r>
              <a:rPr lang="en-GB" baseline="30000" dirty="0" smtClean="0"/>
              <a:t>th</a:t>
            </a:r>
            <a:r>
              <a:rPr lang="en-GB" dirty="0" smtClean="0"/>
              <a:t> century, Tiberius Work Book, Winchester</a:t>
            </a:r>
            <a:endParaRPr lang="en-GB" dirty="0"/>
          </a:p>
        </p:txBody>
      </p:sp>
      <p:sp>
        <p:nvSpPr>
          <p:cNvPr id="7" name="TextBox 6"/>
          <p:cNvSpPr txBox="1"/>
          <p:nvPr/>
        </p:nvSpPr>
        <p:spPr>
          <a:xfrm>
            <a:off x="1403648" y="3284984"/>
            <a:ext cx="6048672" cy="369332"/>
          </a:xfrm>
          <a:prstGeom prst="rect">
            <a:avLst/>
          </a:prstGeom>
          <a:noFill/>
        </p:spPr>
        <p:txBody>
          <a:bodyPr wrap="square" rtlCol="0">
            <a:spAutoFit/>
          </a:bodyPr>
          <a:lstStyle/>
          <a:p>
            <a:r>
              <a:rPr lang="en-GB" dirty="0" smtClean="0"/>
              <a:t>Anglo Saxon, early 11</a:t>
            </a:r>
            <a:r>
              <a:rPr lang="en-GB" baseline="30000" dirty="0" smtClean="0"/>
              <a:t>th</a:t>
            </a:r>
            <a:r>
              <a:rPr lang="en-GB" dirty="0" smtClean="0"/>
              <a:t> century, Julius Work Book, Canterbury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28250</TotalTime>
  <Words>2882</Words>
  <Application>Microsoft Office PowerPoint</Application>
  <PresentationFormat>On-screen Show (4:3)</PresentationFormat>
  <Paragraphs>436</Paragraphs>
  <Slides>61</Slides>
  <Notes>61</Notes>
  <HiddenSlides>0</HiddenSlides>
  <MMClips>2</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What is a billhook??</vt:lpstr>
      <vt:lpstr>Slide 3</vt:lpstr>
      <vt:lpstr>Slide 4</vt:lpstr>
      <vt:lpstr>What is an edge tool??</vt:lpstr>
      <vt:lpstr>The Edge Tool Maker was a specialist blacksmith who made the tools for most other trades, such as: </vt:lpstr>
      <vt:lpstr>History 1</vt:lpstr>
      <vt:lpstr>History 2</vt:lpstr>
      <vt:lpstr>History 3</vt:lpstr>
      <vt:lpstr>History 4</vt:lpstr>
      <vt:lpstr>History 5</vt:lpstr>
      <vt:lpstr>History 6</vt:lpstr>
      <vt:lpstr>What is a billhook used for??</vt:lpstr>
      <vt:lpstr>Other bill hooks and bill-hooks…</vt:lpstr>
      <vt:lpstr>Why is it called a billhook??</vt:lpstr>
      <vt:lpstr>Continued.</vt:lpstr>
      <vt:lpstr>Continued..</vt:lpstr>
      <vt:lpstr>Types of billhook</vt:lpstr>
      <vt:lpstr>Handles – method of fixing</vt:lpstr>
      <vt:lpstr> Handle types and materials </vt:lpstr>
      <vt:lpstr>Blade types (Single Edge)</vt:lpstr>
      <vt:lpstr>Blade types (double edge)</vt:lpstr>
      <vt:lpstr>Catalogue 1</vt:lpstr>
      <vt:lpstr>Catalogue 2</vt:lpstr>
      <vt:lpstr>Catalogue 3</vt:lpstr>
      <vt:lpstr>Catalogue 4</vt:lpstr>
      <vt:lpstr>Catalogue 5</vt:lpstr>
      <vt:lpstr>Catalogue 6</vt:lpstr>
      <vt:lpstr>Manufacture</vt:lpstr>
      <vt:lpstr>Types of Edge Tool Forge</vt:lpstr>
      <vt:lpstr>Hammer Forge 1</vt:lpstr>
      <vt:lpstr>Hammer Forge 2</vt:lpstr>
      <vt:lpstr>Water Power</vt:lpstr>
      <vt:lpstr>Trip and tilt hammers</vt:lpstr>
      <vt:lpstr>Slide 35</vt:lpstr>
      <vt:lpstr>Steam Hammers</vt:lpstr>
      <vt:lpstr>Mechanical Hammers</vt:lpstr>
      <vt:lpstr>Roll Forging</vt:lpstr>
      <vt:lpstr>Slide 39</vt:lpstr>
      <vt:lpstr>Iron and steel 1</vt:lpstr>
      <vt:lpstr>Iron and Steel 2</vt:lpstr>
      <vt:lpstr>Iron and Steel 3</vt:lpstr>
      <vt:lpstr>Heat Treatment</vt:lpstr>
      <vt:lpstr>Phase diagram for steel 1</vt:lpstr>
      <vt:lpstr>Phase diagram for steel 2</vt:lpstr>
      <vt:lpstr>Forging and Tempering Colours</vt:lpstr>
      <vt:lpstr>Forging iron and steel</vt:lpstr>
      <vt:lpstr>Forging Edge Tools 1</vt:lpstr>
      <vt:lpstr>Forging Edge Tools 2</vt:lpstr>
      <vt:lpstr>Grinding Shop 1</vt:lpstr>
      <vt:lpstr>Grinding Shop 2</vt:lpstr>
      <vt:lpstr>Uses of a billhook</vt:lpstr>
      <vt:lpstr>Coppice Products 1</vt:lpstr>
      <vt:lpstr>Coppice Products 2</vt:lpstr>
      <vt:lpstr>Other Hooks 1</vt:lpstr>
      <vt:lpstr>Other Hooks 2</vt:lpstr>
      <vt:lpstr>Other Hooks 3</vt:lpstr>
      <vt:lpstr>Other Hooks 4</vt:lpstr>
      <vt:lpstr>Other Hooks 5</vt:lpstr>
      <vt:lpstr>Other Hooks 6</vt:lpstr>
      <vt:lpstr>Other Hooks 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Bob</cp:lastModifiedBy>
  <cp:revision>360</cp:revision>
  <dcterms:created xsi:type="dcterms:W3CDTF">2011-03-28T16:31:37Z</dcterms:created>
  <dcterms:modified xsi:type="dcterms:W3CDTF">2011-04-30T08:32:59Z</dcterms:modified>
</cp:coreProperties>
</file>